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95"/>
  </p:notesMasterIdLst>
  <p:sldIdLst>
    <p:sldId id="258" r:id="rId3"/>
    <p:sldId id="305" r:id="rId4"/>
    <p:sldId id="371" r:id="rId5"/>
    <p:sldId id="289" r:id="rId6"/>
    <p:sldId id="290" r:id="rId7"/>
    <p:sldId id="291" r:id="rId8"/>
    <p:sldId id="292" r:id="rId9"/>
    <p:sldId id="372" r:id="rId10"/>
    <p:sldId id="294" r:id="rId11"/>
    <p:sldId id="296" r:id="rId12"/>
    <p:sldId id="297" r:id="rId13"/>
    <p:sldId id="298" r:id="rId14"/>
    <p:sldId id="299" r:id="rId15"/>
    <p:sldId id="302" r:id="rId16"/>
    <p:sldId id="373" r:id="rId17"/>
    <p:sldId id="303" r:id="rId18"/>
    <p:sldId id="374" r:id="rId19"/>
    <p:sldId id="306" r:id="rId20"/>
    <p:sldId id="307" r:id="rId21"/>
    <p:sldId id="308" r:id="rId22"/>
    <p:sldId id="309" r:id="rId23"/>
    <p:sldId id="310" r:id="rId24"/>
    <p:sldId id="375" r:id="rId25"/>
    <p:sldId id="312" r:id="rId26"/>
    <p:sldId id="313" r:id="rId27"/>
    <p:sldId id="376" r:id="rId28"/>
    <p:sldId id="379" r:id="rId29"/>
    <p:sldId id="397" r:id="rId30"/>
    <p:sldId id="400" r:id="rId31"/>
    <p:sldId id="401" r:id="rId32"/>
    <p:sldId id="420" r:id="rId33"/>
    <p:sldId id="422" r:id="rId34"/>
    <p:sldId id="424" r:id="rId35"/>
    <p:sldId id="425" r:id="rId36"/>
    <p:sldId id="426" r:id="rId37"/>
    <p:sldId id="378" r:id="rId38"/>
    <p:sldId id="402" r:id="rId39"/>
    <p:sldId id="383" r:id="rId40"/>
    <p:sldId id="419" r:id="rId41"/>
    <p:sldId id="317" r:id="rId42"/>
    <p:sldId id="418" r:id="rId43"/>
    <p:sldId id="301" r:id="rId44"/>
    <p:sldId id="384" r:id="rId45"/>
    <p:sldId id="324" r:id="rId46"/>
    <p:sldId id="432" r:id="rId47"/>
    <p:sldId id="385" r:id="rId48"/>
    <p:sldId id="386" r:id="rId49"/>
    <p:sldId id="387" r:id="rId50"/>
    <p:sldId id="329" r:id="rId51"/>
    <p:sldId id="388" r:id="rId52"/>
    <p:sldId id="389" r:id="rId53"/>
    <p:sldId id="340" r:id="rId54"/>
    <p:sldId id="390" r:id="rId55"/>
    <p:sldId id="332" r:id="rId56"/>
    <p:sldId id="333" r:id="rId57"/>
    <p:sldId id="391" r:id="rId58"/>
    <p:sldId id="392" r:id="rId59"/>
    <p:sldId id="334" r:id="rId60"/>
    <p:sldId id="393" r:id="rId61"/>
    <p:sldId id="336" r:id="rId62"/>
    <p:sldId id="343" r:id="rId63"/>
    <p:sldId id="344" r:id="rId64"/>
    <p:sldId id="394" r:id="rId65"/>
    <p:sldId id="395" r:id="rId66"/>
    <p:sldId id="410" r:id="rId67"/>
    <p:sldId id="411" r:id="rId68"/>
    <p:sldId id="412" r:id="rId69"/>
    <p:sldId id="352" r:id="rId70"/>
    <p:sldId id="413" r:id="rId71"/>
    <p:sldId id="368" r:id="rId72"/>
    <p:sldId id="369" r:id="rId73"/>
    <p:sldId id="414" r:id="rId74"/>
    <p:sldId id="415" r:id="rId75"/>
    <p:sldId id="416" r:id="rId76"/>
    <p:sldId id="354" r:id="rId77"/>
    <p:sldId id="430" r:id="rId78"/>
    <p:sldId id="431" r:id="rId79"/>
    <p:sldId id="417" r:id="rId80"/>
    <p:sldId id="356" r:id="rId81"/>
    <p:sldId id="357" r:id="rId82"/>
    <p:sldId id="403" r:id="rId83"/>
    <p:sldId id="404" r:id="rId84"/>
    <p:sldId id="405" r:id="rId85"/>
    <p:sldId id="427" r:id="rId86"/>
    <p:sldId id="429" r:id="rId87"/>
    <p:sldId id="406" r:id="rId88"/>
    <p:sldId id="362" r:id="rId89"/>
    <p:sldId id="407" r:id="rId90"/>
    <p:sldId id="408" r:id="rId91"/>
    <p:sldId id="409" r:id="rId92"/>
    <p:sldId id="377" r:id="rId93"/>
    <p:sldId id="276" r:id="rId9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7AB"/>
    <a:srgbClr val="000000"/>
    <a:srgbClr val="12508A"/>
    <a:srgbClr val="208DF2"/>
    <a:srgbClr val="233B0E"/>
    <a:srgbClr val="5DA82B"/>
    <a:srgbClr val="752D12"/>
    <a:srgbClr val="9F3D19"/>
    <a:srgbClr val="151A3C"/>
    <a:srgbClr val="8EB4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3" autoAdjust="0"/>
    <p:restoredTop sz="64676" autoAdjust="0"/>
  </p:normalViewPr>
  <p:slideViewPr>
    <p:cSldViewPr snapToGrid="0">
      <p:cViewPr varScale="1">
        <p:scale>
          <a:sx n="87" d="100"/>
          <a:sy n="87" d="100"/>
        </p:scale>
        <p:origin x="-1624" y="-104"/>
      </p:cViewPr>
      <p:guideLst>
        <p:guide orient="horz" pos="1620"/>
        <p:guide pos="2880"/>
        <p:guide pos="221"/>
        <p:guide pos="5546"/>
      </p:guideLst>
    </p:cSldViewPr>
  </p:slideViewPr>
  <p:outlineViewPr>
    <p:cViewPr>
      <p:scale>
        <a:sx n="33" d="100"/>
        <a:sy n="33" d="100"/>
      </p:scale>
      <p:origin x="0" y="34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67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notesMaster" Target="notesMasters/notes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100" Type="http://schemas.openxmlformats.org/officeDocument/2006/relationships/tableStyles" Target="tableStyles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2511A-3DBA-42E8-9A10-93851B7EDF84}" type="datetimeFigureOut">
              <a:rPr lang="en-US" smtClean="0"/>
              <a:t>9/16/15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97F698-0B6F-4940-9DCA-2675BCEFC4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9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Apache </a:t>
            </a:r>
            <a:r>
              <a:rPr lang="en-US" baseline="0" dirty="0" err="1" smtClean="0"/>
              <a:t>Flink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Stream Analytics on Azure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Google Cloud Dataflow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EBay’s Pulsar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Tigon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Tigon.io</a:t>
            </a: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9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is familiar with a car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96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Condition 1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Directory</a:t>
            </a:r>
            <a:r>
              <a:rPr lang="en-US" baseline="0" dirty="0" smtClean="0"/>
              <a:t> does not exist || (</a:t>
            </a:r>
            <a:r>
              <a:rPr lang="en-US" baseline="0" dirty="0" err="1" smtClean="0"/>
              <a:t>Directory.age</a:t>
            </a:r>
            <a:r>
              <a:rPr lang="en-US" baseline="0" dirty="0" smtClean="0"/>
              <a:t> &lt; 1 &amp;&amp; </a:t>
            </a:r>
            <a:r>
              <a:rPr lang="en-US" baseline="0" dirty="0" err="1" smtClean="0"/>
              <a:t>Directory.numberOfFiles</a:t>
            </a:r>
            <a:r>
              <a:rPr lang="en-US" baseline="0" dirty="0" smtClean="0"/>
              <a:t> &lt; 24)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Condition 2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err="1" smtClean="0"/>
              <a:t>Directory.numberOfFiles</a:t>
            </a:r>
            <a:r>
              <a:rPr lang="en-US" baseline="0" dirty="0" smtClean="0"/>
              <a:t> &gt; 23 || </a:t>
            </a:r>
            <a:r>
              <a:rPr lang="en-US" baseline="0" dirty="0" err="1" smtClean="0"/>
              <a:t>Directory.age</a:t>
            </a:r>
            <a:r>
              <a:rPr lang="en-US" baseline="0" dirty="0" smtClean="0"/>
              <a:t> &gt;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Need a cluste</a:t>
            </a:r>
            <a:r>
              <a:rPr lang="en-US" baseline="0" dirty="0" smtClean="0"/>
              <a:t>r to run in production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Different toolset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367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Batch processing has been around since the beginning (ENIAC)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6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Batch processing has been around since the beginning (ENIAC)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6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81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Apache </a:t>
            </a:r>
            <a:r>
              <a:rPr lang="en-US" baseline="0" dirty="0" err="1" smtClean="0"/>
              <a:t>Flink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Stream Analytics on Azure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Google Cloud Dataflow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EBay’s Pulsar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Tigon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Tigon.io</a:t>
            </a: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9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Apache </a:t>
            </a:r>
            <a:r>
              <a:rPr lang="en-US" baseline="0" dirty="0" err="1" smtClean="0"/>
              <a:t>Flink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Stream Analytics on Azure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Google Cloud Dataflow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EBay’s Pulsar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Tigon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Tigon.io</a:t>
            </a: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9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Error handling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Integration with existing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95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Streaming Dataflow Engine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Unified Stream &amp; Batch Processing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Apis</a:t>
            </a:r>
            <a:r>
              <a:rPr lang="en-US" dirty="0" smtClean="0"/>
              <a:t> for </a:t>
            </a:r>
            <a:r>
              <a:rPr lang="en-US" dirty="0" err="1" smtClean="0"/>
              <a:t>Scala</a:t>
            </a:r>
            <a:r>
              <a:rPr lang="en-US" dirty="0" smtClean="0"/>
              <a:t>, Java, Python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Leverages </a:t>
            </a:r>
            <a:r>
              <a:rPr lang="en-US" dirty="0" err="1" smtClean="0"/>
              <a:t>Akka</a:t>
            </a:r>
            <a:endParaRPr lang="en-US" dirty="0" smtClean="0"/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Formerly known as Stratosphere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Started as a research Project by 3 German universities in 2010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http://</a:t>
            </a:r>
            <a:r>
              <a:rPr lang="en-US" dirty="0" err="1" smtClean="0"/>
              <a:t>flink.apache.org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97F698-0B6F-4940-9DCA-2675BCEFC4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030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103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1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7471" y="155448"/>
            <a:ext cx="8456803" cy="514350"/>
          </a:xfrm>
        </p:spPr>
        <p:txBody>
          <a:bodyPr>
            <a:noAutofit/>
          </a:bodyPr>
          <a:lstStyle>
            <a:lvl1pPr algn="l">
              <a:defRPr sz="3000" b="1">
                <a:solidFill>
                  <a:srgbClr val="0C30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5281" y="914400"/>
            <a:ext cx="8453439" cy="3638550"/>
          </a:xfrm>
        </p:spPr>
        <p:txBody>
          <a:bodyPr>
            <a:normAutofit/>
          </a:bodyPr>
          <a:lstStyle>
            <a:lvl1pPr>
              <a:defRPr sz="1800"/>
            </a:lvl1pPr>
            <a:lvl2pPr marL="742950" indent="-285750">
              <a:buSzPct val="80000"/>
              <a:buFont typeface="Arial" panose="020B0604020202020204" pitchFamily="34" charset="0"/>
              <a:buChar char="•"/>
              <a:defRPr sz="1800"/>
            </a:lvl2pPr>
            <a:lvl3pPr marL="1143000" indent="-228600">
              <a:buSzPct val="60000"/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SzPct val="60000"/>
              <a:buFont typeface="Courier New" panose="02070309020205020404" pitchFamily="49" charset="0"/>
              <a:buChar char="o"/>
              <a:defRPr sz="1800"/>
            </a:lvl4pPr>
            <a:lvl5pPr marL="2057400" indent="-228600">
              <a:buSzPct val="60000"/>
              <a:buFont typeface="Courier New" panose="02070309020205020404" pitchFamily="49" charset="0"/>
              <a:buChar char="o"/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68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Content (2 Co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C30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838" y="900113"/>
            <a:ext cx="4038600" cy="2545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5675" y="900113"/>
            <a:ext cx="4038600" cy="2545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7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89535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472" y="1375170"/>
            <a:ext cx="4040188" cy="317777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2500" y="89535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2500" y="1375170"/>
            <a:ext cx="4041775" cy="317777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47471" y="155448"/>
            <a:ext cx="8456803" cy="51232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362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5280" y="2038350"/>
            <a:ext cx="8453440" cy="633413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rgbClr val="0C306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4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46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>
          <a:xfrm>
            <a:off x="3188970" y="342689"/>
            <a:ext cx="2762250" cy="924079"/>
            <a:chOff x="3188970" y="342689"/>
            <a:chExt cx="2762250" cy="924079"/>
          </a:xfrm>
        </p:grpSpPr>
        <p:sp>
          <p:nvSpPr>
            <p:cNvPr id="8" name="Rectangle 6"/>
            <p:cNvSpPr/>
            <p:nvPr/>
          </p:nvSpPr>
          <p:spPr>
            <a:xfrm>
              <a:off x="3188970" y="342689"/>
              <a:ext cx="2762250" cy="924079"/>
            </a:xfrm>
            <a:custGeom>
              <a:avLst/>
              <a:gdLst/>
              <a:ahLst/>
              <a:cxnLst/>
              <a:rect l="l" t="t" r="r" b="b"/>
              <a:pathLst>
                <a:path w="2762250" h="924079">
                  <a:moveTo>
                    <a:pt x="2762250" y="0"/>
                  </a:moveTo>
                  <a:lnTo>
                    <a:pt x="2762250" y="809597"/>
                  </a:lnTo>
                  <a:cubicBezTo>
                    <a:pt x="1855951" y="1147495"/>
                    <a:pt x="906102" y="579536"/>
                    <a:pt x="0" y="924079"/>
                  </a:cubicBezTo>
                  <a:lnTo>
                    <a:pt x="0" y="114483"/>
                  </a:lnTo>
                  <a:cubicBezTo>
                    <a:pt x="906250" y="-225017"/>
                    <a:pt x="1856102" y="342950"/>
                    <a:pt x="2762250" y="0"/>
                  </a:cubicBezTo>
                  <a:close/>
                </a:path>
              </a:pathLst>
            </a:custGeom>
            <a:solidFill>
              <a:srgbClr val="0C306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26406" y="491490"/>
              <a:ext cx="2691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spc="100" dirty="0" smtClean="0">
                  <a:solidFill>
                    <a:srgbClr val="A3E479"/>
                  </a:solidFill>
                  <a:latin typeface="Proxima Nova Rg" pitchFamily="50" charset="0"/>
                </a:rPr>
                <a:t>SPRINGONE2GX</a:t>
              </a:r>
              <a:endParaRPr lang="en-US" sz="2400" b="1" spc="100" dirty="0">
                <a:solidFill>
                  <a:srgbClr val="A3E479"/>
                </a:solidFill>
                <a:latin typeface="Proxima Nova Rg" pitchFamily="50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39077" y="847249"/>
              <a:ext cx="12650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solidFill>
                    <a:schemeClr val="bg1"/>
                  </a:solidFill>
                  <a:latin typeface="Proxima Nova Rg" pitchFamily="50" charset="0"/>
                </a:rPr>
                <a:t>WASHINGTON, DC</a:t>
              </a:r>
              <a:endParaRPr lang="en-US" sz="1000" dirty="0">
                <a:solidFill>
                  <a:schemeClr val="bg1"/>
                </a:solidFill>
                <a:latin typeface="Proxima Nova Rg" pitchFamily="50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0"/>
            <a:ext cx="7772400" cy="1102519"/>
          </a:xfrm>
        </p:spPr>
        <p:txBody>
          <a:bodyPr lIns="0" tIns="0" rIns="0" bIns="0" anchor="b" anchorCtr="0">
            <a:normAutofit/>
          </a:bodyPr>
          <a:lstStyle>
            <a:lvl1pPr algn="ctr">
              <a:defRPr sz="4200" b="1">
                <a:solidFill>
                  <a:schemeClr val="bg1"/>
                </a:solidFill>
                <a:latin typeface="Proxima Nova Rg" pitchFamily="50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7550"/>
            <a:ext cx="6400800" cy="58816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Footer Placeholder 1"/>
          <p:cNvSpPr txBox="1">
            <a:spLocks/>
          </p:cNvSpPr>
          <p:nvPr userDrawn="1"/>
        </p:nvSpPr>
        <p:spPr bwMode="auto">
          <a:xfrm>
            <a:off x="0" y="4876916"/>
            <a:ext cx="9144000" cy="26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en-US" sz="600" kern="0" spc="60" baseline="0" dirty="0" smtClean="0">
                <a:solidFill>
                  <a:srgbClr val="0C3064"/>
                </a:solidFill>
                <a:latin typeface="+mn-lt"/>
              </a:rPr>
              <a:t>Unless otherwise indicated, these slides are © 2013-2015 Pivotal Software, Inc. and licensed under a Creative Commons Attribution-</a:t>
            </a:r>
            <a:r>
              <a:rPr lang="en-US" sz="600" kern="0" spc="60" baseline="0" dirty="0" err="1" smtClean="0">
                <a:solidFill>
                  <a:srgbClr val="0C3064"/>
                </a:solidFill>
                <a:latin typeface="+mn-lt"/>
              </a:rPr>
              <a:t>NonCommercial</a:t>
            </a:r>
            <a:r>
              <a:rPr lang="en-US" sz="600" kern="0" spc="60" baseline="0" dirty="0" smtClean="0">
                <a:solidFill>
                  <a:srgbClr val="0C3064"/>
                </a:solidFill>
                <a:latin typeface="+mn-lt"/>
              </a:rPr>
              <a:t> license: http://creativecommons.org/licenses/by-nc/3.0/</a:t>
            </a:r>
          </a:p>
        </p:txBody>
      </p:sp>
    </p:spTree>
    <p:extLst>
      <p:ext uri="{BB962C8B-B14F-4D97-AF65-F5344CB8AC3E}">
        <p14:creationId xmlns:p14="http://schemas.microsoft.com/office/powerpoint/2010/main" val="235237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828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9/16/15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2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9728"/>
          </a:xfrm>
          <a:prstGeom prst="rect">
            <a:avLst/>
          </a:prstGeom>
          <a:solidFill>
            <a:srgbClr val="9CD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1"/>
          <p:cNvSpPr txBox="1">
            <a:spLocks/>
          </p:cNvSpPr>
          <p:nvPr userDrawn="1"/>
        </p:nvSpPr>
        <p:spPr bwMode="auto">
          <a:xfrm>
            <a:off x="1295400" y="4876916"/>
            <a:ext cx="5867400" cy="2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600" kern="0" spc="60" baseline="0" dirty="0" smtClean="0">
                <a:solidFill>
                  <a:schemeClr val="bg1"/>
                </a:solidFill>
                <a:latin typeface="Proxima Nova Rg" pitchFamily="50" charset="0"/>
              </a:rPr>
              <a:t>Unless otherwise indicated, these slides are © 2013-2015 Pivotal Software, Inc. and licensed under a</a:t>
            </a:r>
            <a:br>
              <a:rPr lang="en-US" sz="600" kern="0" spc="60" baseline="0" dirty="0" smtClean="0">
                <a:solidFill>
                  <a:schemeClr val="bg1"/>
                </a:solidFill>
                <a:latin typeface="Proxima Nova Rg" pitchFamily="50" charset="0"/>
              </a:rPr>
            </a:br>
            <a:r>
              <a:rPr lang="en-US" sz="600" kern="0" spc="60" baseline="0" dirty="0" smtClean="0">
                <a:solidFill>
                  <a:schemeClr val="bg1"/>
                </a:solidFill>
                <a:latin typeface="Proxima Nova Rg" pitchFamily="50" charset="0"/>
              </a:rPr>
              <a:t>Creative Commons Attribution-</a:t>
            </a:r>
            <a:r>
              <a:rPr lang="en-US" sz="600" kern="0" spc="60" baseline="0" dirty="0" err="1" smtClean="0">
                <a:solidFill>
                  <a:schemeClr val="bg1"/>
                </a:solidFill>
                <a:latin typeface="Proxima Nova Rg" pitchFamily="50" charset="0"/>
              </a:rPr>
              <a:t>NonCommercial</a:t>
            </a:r>
            <a:r>
              <a:rPr lang="en-US" sz="600" kern="0" spc="60" baseline="0" dirty="0" smtClean="0">
                <a:solidFill>
                  <a:schemeClr val="bg1"/>
                </a:solidFill>
                <a:latin typeface="Proxima Nova Rg" pitchFamily="50" charset="0"/>
              </a:rPr>
              <a:t> license: http://creativecommons.org/licenses/by-nc/3.0/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" y="152401"/>
            <a:ext cx="8458200" cy="5143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281" y="914400"/>
            <a:ext cx="8453439" cy="3790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7691" y="4851130"/>
            <a:ext cx="2712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rgbClr val="A3E479"/>
                </a:solidFill>
              </a:defRPr>
            </a:lvl1pPr>
          </a:lstStyle>
          <a:p>
            <a:fld id="{3CA7D8A6-1136-4C38-ADB5-83A54ED516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2" descr="C:\Users\sdunn\Documents\Pivotal Open Source\events\SpringOne2GX 2015\presentation\assets\SpringOne-BrandLogo.png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8" y="4885737"/>
            <a:ext cx="818866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6"/>
          <p:cNvSpPr/>
          <p:nvPr userDrawn="1"/>
        </p:nvSpPr>
        <p:spPr>
          <a:xfrm>
            <a:off x="8573387" y="4876916"/>
            <a:ext cx="221497" cy="218683"/>
          </a:xfrm>
          <a:custGeom>
            <a:avLst/>
            <a:gdLst/>
            <a:ahLst/>
            <a:cxnLst/>
            <a:rect l="l" t="t" r="r" b="b"/>
            <a:pathLst>
              <a:path w="2762250" h="924079">
                <a:moveTo>
                  <a:pt x="2762250" y="0"/>
                </a:moveTo>
                <a:lnTo>
                  <a:pt x="2762250" y="809597"/>
                </a:lnTo>
                <a:cubicBezTo>
                  <a:pt x="1855951" y="1147495"/>
                  <a:pt x="906102" y="579536"/>
                  <a:pt x="0" y="924079"/>
                </a:cubicBezTo>
                <a:lnTo>
                  <a:pt x="0" y="114483"/>
                </a:lnTo>
                <a:cubicBezTo>
                  <a:pt x="906250" y="-225017"/>
                  <a:pt x="1856102" y="342950"/>
                  <a:pt x="2762250" y="0"/>
                </a:cubicBezTo>
                <a:close/>
              </a:path>
            </a:pathLst>
          </a:cu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18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0" r:id="rId2"/>
    <p:sldLayoutId id="2147483652" r:id="rId3"/>
    <p:sldLayoutId id="2147483653" r:id="rId4"/>
    <p:sldLayoutId id="2147483654" r:id="rId5"/>
    <p:sldLayoutId id="2147483677" r:id="rId6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b="1" kern="1200">
          <a:solidFill>
            <a:srgbClr val="0C3064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rgbClr val="333333"/>
          </a:solidFill>
          <a:latin typeface="Proxima Nova Rg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7472" y="152401"/>
            <a:ext cx="7577328" cy="51434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5281" y="914400"/>
            <a:ext cx="8453439" cy="37909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4825243"/>
            <a:ext cx="4998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rgbClr val="333333"/>
                </a:solidFill>
              </a:defRPr>
            </a:lvl1pPr>
          </a:lstStyle>
          <a:p>
            <a:fld id="{3CA7D8A6-1136-4C38-ADB5-83A54ED516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18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78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33333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333333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rgbClr val="33333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rgbClr val="33333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rgbClr val="33333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rgbClr val="33333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1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3.png"/><Relationship Id="rId5" Type="http://schemas.microsoft.com/office/2007/relationships/hdphoto" Target="../media/hdphoto9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5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5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3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hyperlink" Target="http://JavaOffHeap.com" TargetMode="External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5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5.png"/><Relationship Id="rId9" Type="http://schemas.microsoft.com/office/2007/relationships/hdphoto" Target="../media/hdphoto2.wdp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5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5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microsoft.com/office/2007/relationships/hdphoto" Target="../media/hdphoto16.wdp"/><Relationship Id="rId5" Type="http://schemas.openxmlformats.org/officeDocument/2006/relationships/image" Target="../media/image5.png"/><Relationship Id="rId6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3.png"/><Relationship Id="rId5" Type="http://schemas.microsoft.com/office/2007/relationships/hdphoto" Target="../media/hdphoto17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2.png"/><Relationship Id="rId5" Type="http://schemas.microsoft.com/office/2007/relationships/hdphoto" Target="../media/hdphoto19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51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57.png"/><Relationship Id="rId7" Type="http://schemas.microsoft.com/office/2007/relationships/hdphoto" Target="../media/hdphoto22.wdp"/><Relationship Id="rId8" Type="http://schemas.openxmlformats.org/officeDocument/2006/relationships/image" Target="../media/image58.png"/><Relationship Id="rId9" Type="http://schemas.microsoft.com/office/2007/relationships/hdphoto" Target="../media/hdphoto23.wdp"/><Relationship Id="rId10" Type="http://schemas.microsoft.com/office/2007/relationships/hdphoto" Target="../media/hdphoto24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microsoft.com/office/2007/relationships/hdphoto" Target="../media/hdphoto2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Relationship Id="rId3" Type="http://schemas.microsoft.com/office/2007/relationships/hdphoto" Target="../media/hdphoto2.wdp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5.wdp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57.png"/><Relationship Id="rId7" Type="http://schemas.microsoft.com/office/2007/relationships/hdphoto" Target="../media/hdphoto22.wdp"/><Relationship Id="rId8" Type="http://schemas.openxmlformats.org/officeDocument/2006/relationships/image" Target="../media/image58.png"/><Relationship Id="rId9" Type="http://schemas.microsoft.com/office/2007/relationships/hdphoto" Target="../media/hdphoto23.wdp"/><Relationship Id="rId10" Type="http://schemas.microsoft.com/office/2007/relationships/hdphoto" Target="../media/hdphoto24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57.png"/><Relationship Id="rId7" Type="http://schemas.microsoft.com/office/2007/relationships/hdphoto" Target="../media/hdphoto22.wdp"/><Relationship Id="rId8" Type="http://schemas.openxmlformats.org/officeDocument/2006/relationships/image" Target="../media/image58.png"/><Relationship Id="rId9" Type="http://schemas.microsoft.com/office/2007/relationships/hdphoto" Target="../media/hdphoto23.wdp"/><Relationship Id="rId10" Type="http://schemas.microsoft.com/office/2007/relationships/hdphoto" Target="../media/hdphoto24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1.png"/><Relationship Id="rId5" Type="http://schemas.microsoft.com/office/2007/relationships/hdphoto" Target="../media/hdphoto26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8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9.png"/><Relationship Id="rId5" Type="http://schemas.microsoft.com/office/2007/relationships/hdphoto" Target="../media/hdphoto29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1.png"/><Relationship Id="rId5" Type="http://schemas.microsoft.com/office/2007/relationships/hdphoto" Target="../media/hdphoto27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0.png"/><Relationship Id="rId5" Type="http://schemas.microsoft.com/office/2007/relationships/hdphoto" Target="../media/hdphoto30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8.png"/><Relationship Id="rId5" Type="http://schemas.microsoft.com/office/2007/relationships/hdphoto" Target="../media/hdphoto31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1.png"/><Relationship Id="rId5" Type="http://schemas.microsoft.com/office/2007/relationships/hdphoto" Target="../media/hdphoto3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2.png"/><Relationship Id="rId5" Type="http://schemas.microsoft.com/office/2007/relationships/hdphoto" Target="../media/hdphoto33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6" Type="http://schemas.openxmlformats.org/officeDocument/2006/relationships/image" Target="../media/image57.png"/><Relationship Id="rId7" Type="http://schemas.microsoft.com/office/2007/relationships/hdphoto" Target="../media/hdphoto22.wdp"/><Relationship Id="rId8" Type="http://schemas.openxmlformats.org/officeDocument/2006/relationships/image" Target="../media/image58.png"/><Relationship Id="rId9" Type="http://schemas.microsoft.com/office/2007/relationships/hdphoto" Target="../media/hdphoto23.wdp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6.png"/><Relationship Id="rId5" Type="http://schemas.microsoft.com/office/2007/relationships/hdphoto" Target="../media/hdphoto35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7.png"/><Relationship Id="rId5" Type="http://schemas.microsoft.com/office/2007/relationships/hdphoto" Target="../media/hdphoto36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78.png"/><Relationship Id="rId5" Type="http://schemas.microsoft.com/office/2007/relationships/hdphoto" Target="../media/hdphoto37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9.png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4" Type="http://schemas.openxmlformats.org/officeDocument/2006/relationships/image" Target="../media/image3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.jpe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1.png"/><Relationship Id="rId5" Type="http://schemas.microsoft.com/office/2007/relationships/hdphoto" Target="../media/hdphoto39.wdp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spring.i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Who Needs Batch?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dirty="0" smtClean="0"/>
              <a:t>By Michael Minella and Gunnar </a:t>
            </a:r>
            <a:r>
              <a:rPr lang="en-US" dirty="0" err="1" smtClean="0"/>
              <a:t>Hillert</a:t>
            </a:r>
            <a:endParaRPr lang="en-US" dirty="0" smtClean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400" dirty="0" smtClean="0">
                <a:latin typeface="Proxima Nova Rg" pitchFamily="50" charset="0"/>
              </a:rPr>
              <a:t>@</a:t>
            </a:r>
            <a:r>
              <a:rPr lang="en-US" sz="1400" dirty="0" err="1" smtClean="0">
                <a:latin typeface="Proxima Nova Rg" pitchFamily="50" charset="0"/>
              </a:rPr>
              <a:t>michaelminella</a:t>
            </a:r>
            <a:r>
              <a:rPr lang="en-US" sz="1400" dirty="0" smtClean="0">
                <a:latin typeface="Proxima Nova Rg" pitchFamily="50" charset="0"/>
              </a:rPr>
              <a:t>, @</a:t>
            </a:r>
            <a:r>
              <a:rPr lang="en-US" sz="1400" dirty="0" err="1" smtClean="0">
                <a:latin typeface="Proxima Nova Rg" pitchFamily="50" charset="0"/>
              </a:rPr>
              <a:t>ghillert</a:t>
            </a:r>
            <a:endParaRPr lang="en-US" sz="1400" dirty="0">
              <a:latin typeface="Proxima Nova Rg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42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273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19"/>
          <a:stretch/>
        </p:blipFill>
        <p:spPr>
          <a:xfrm>
            <a:off x="246518" y="922723"/>
            <a:ext cx="3818798" cy="3325461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632534" y="858772"/>
            <a:ext cx="3139980" cy="1402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IT MAKES US</a:t>
            </a:r>
          </a:p>
          <a:p>
            <a:pPr>
              <a:lnSpc>
                <a:spcPct val="80000"/>
              </a:lnSpc>
            </a:pPr>
            <a:r>
              <a:rPr lang="en-US" sz="59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INNOVATE</a:t>
            </a:r>
            <a:endParaRPr lang="en-US" sz="59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9706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151682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0595"/>
          <a:stretch/>
        </p:blipFill>
        <p:spPr>
          <a:xfrm>
            <a:off x="3056795" y="950165"/>
            <a:ext cx="5143500" cy="4084227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2189" y="785686"/>
            <a:ext cx="3353340" cy="14029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ROAD TO </a:t>
            </a:r>
          </a:p>
          <a:p>
            <a:pPr>
              <a:lnSpc>
                <a:spcPct val="80000"/>
              </a:lnSpc>
            </a:pPr>
            <a:r>
              <a:rPr lang="en-US" sz="59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RECOVERY</a:t>
            </a:r>
            <a:endParaRPr lang="en-US" sz="59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09649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23594" y="-121407"/>
            <a:ext cx="7896813" cy="5143500"/>
            <a:chOff x="555825" y="-397221"/>
            <a:chExt cx="7896813" cy="5143500"/>
          </a:xfrm>
        </p:grpSpPr>
        <p:sp>
          <p:nvSpPr>
            <p:cNvPr id="2" name="TextBox 1"/>
            <p:cNvSpPr txBox="1"/>
            <p:nvPr/>
          </p:nvSpPr>
          <p:spPr>
            <a:xfrm>
              <a:off x="4208143" y="3387787"/>
              <a:ext cx="4244495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Helvetica Neue Bold Condensed"/>
                  <a:cs typeface="Helvetica Neue Bold Condensed"/>
                </a:rPr>
                <a:t>COOL KIDS ARE DOING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 PROCESSING</a:t>
              </a:r>
            </a:p>
          </p:txBody>
        </p:sp>
        <p:pic>
          <p:nvPicPr>
            <p:cNvPr id="4" name="Picture 3" descr="icon_23552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25" y="-397221"/>
              <a:ext cx="5143500" cy="5143500"/>
            </a:xfrm>
            <a:prstGeom prst="rect">
              <a:avLst/>
            </a:prstGeom>
          </p:spPr>
        </p:pic>
      </p:grp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021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326611" y="299233"/>
            <a:ext cx="8490779" cy="4545035"/>
            <a:chOff x="401525" y="289511"/>
            <a:chExt cx="8490779" cy="45450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4358" y="504361"/>
              <a:ext cx="1649347" cy="849414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4192655" y="289511"/>
              <a:ext cx="2049246" cy="1405971"/>
              <a:chOff x="4192655" y="289511"/>
              <a:chExt cx="2049246" cy="140597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7951" y="289511"/>
                <a:ext cx="1258441" cy="1258441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4192655" y="1326150"/>
                <a:ext cx="2049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955CC"/>
                    </a:solidFill>
                    <a:latin typeface="Arial"/>
                    <a:cs typeface="Arial"/>
                  </a:rPr>
                  <a:t>Stream Analytics</a:t>
                </a:r>
                <a:endParaRPr lang="en-US" b="1" dirty="0">
                  <a:solidFill>
                    <a:srgbClr val="0955CC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1525" y="1565638"/>
              <a:ext cx="2533566" cy="1054414"/>
              <a:chOff x="401525" y="1565638"/>
              <a:chExt cx="2533566" cy="105441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7"/>
              <a:srcRect b="28701"/>
              <a:stretch/>
            </p:blipFill>
            <p:spPr>
              <a:xfrm>
                <a:off x="907218" y="1565638"/>
                <a:ext cx="1522181" cy="759794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1525" y="2250720"/>
                <a:ext cx="2533566" cy="369332"/>
                <a:chOff x="401525" y="2250720"/>
                <a:chExt cx="2533566" cy="36933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1185894" y="2250720"/>
                  <a:ext cx="17491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Cloud Dataflow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8">
                  <a:grayscl/>
                </a:blip>
                <a:srcRect l="11704" r="13861" b="90558"/>
                <a:stretch/>
              </p:blipFill>
              <p:spPr>
                <a:xfrm>
                  <a:off x="401525" y="2328116"/>
                  <a:ext cx="831057" cy="25880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Picture 31" descr="pulsar_logo-e1423166909374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234" y="1979334"/>
              <a:ext cx="1582844" cy="54378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97469" y="1505450"/>
              <a:ext cx="1229359" cy="1229359"/>
            </a:xfrm>
            <a:prstGeom prst="rect">
              <a:avLst/>
            </a:prstGeom>
          </p:spPr>
        </p:pic>
        <p:pic>
          <p:nvPicPr>
            <p:cNvPr id="34" name="Picture 33" descr="spring-xd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571" y="995515"/>
              <a:ext cx="846337" cy="84633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61126" y="2345757"/>
              <a:ext cx="2031178" cy="32371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4242" y="2748637"/>
              <a:ext cx="2821727" cy="102993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02190" y="2947163"/>
              <a:ext cx="2745722" cy="43640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85327" y="3578291"/>
              <a:ext cx="1698657" cy="12562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82972" y="3936294"/>
              <a:ext cx="1660592" cy="49402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88737" y="3467144"/>
              <a:ext cx="2546364" cy="615478"/>
            </a:xfrm>
            <a:prstGeom prst="rect">
              <a:avLst/>
            </a:prstGeom>
          </p:spPr>
        </p:pic>
      </p:grpSp>
      <p:pic>
        <p:nvPicPr>
          <p:cNvPr id="42" name="Picture 41" descr="spring-integration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9" y="3588774"/>
            <a:ext cx="1077451" cy="10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862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9-13 at 12.00.42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38" y="0"/>
            <a:ext cx="7454324" cy="4730998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544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6237"/>
          <a:stretch/>
        </p:blipFill>
        <p:spPr>
          <a:xfrm>
            <a:off x="0" y="-1"/>
            <a:ext cx="9144000" cy="5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7655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58"/>
          <a:stretch/>
        </p:blipFill>
        <p:spPr>
          <a:xfrm>
            <a:off x="-308899" y="1373126"/>
            <a:ext cx="5143500" cy="3993507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10613" y="1075615"/>
            <a:ext cx="369844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LET’S TAKE A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CLOSER LOOK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53761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6" name="Picture 5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82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9518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40"/>
          <a:stretch/>
        </p:blipFill>
        <p:spPr>
          <a:xfrm flipH="1">
            <a:off x="-480507" y="1052732"/>
            <a:ext cx="5143500" cy="43596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3913" y="858203"/>
            <a:ext cx="4988802" cy="1608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D7946F"/>
                </a:solidFill>
                <a:latin typeface="Helvetica Neue Bold Condensed"/>
                <a:cs typeface="Helvetica Neue Bold Condensed"/>
              </a:rPr>
              <a:t>BATCH AND STREAM</a:t>
            </a:r>
          </a:p>
          <a:p>
            <a:pPr>
              <a:lnSpc>
                <a:spcPct val="80000"/>
              </a:lnSpc>
            </a:pPr>
            <a:r>
              <a:rPr lang="en-US" sz="7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DEFINITIONS</a:t>
            </a:r>
            <a:endParaRPr lang="en-US" sz="74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950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65637" y="900771"/>
            <a:ext cx="3956543" cy="1443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LOOK AT COMMON</a:t>
            </a:r>
          </a:p>
          <a:p>
            <a:pPr>
              <a:lnSpc>
                <a:spcPct val="80000"/>
              </a:lnSpc>
            </a:pPr>
            <a:r>
              <a:rPr lang="en-US" sz="6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6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190560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74" r="22029" b="15044"/>
          <a:stretch/>
        </p:blipFill>
        <p:spPr>
          <a:xfrm>
            <a:off x="223083" y="-1460302"/>
            <a:ext cx="5161717" cy="78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1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1945" y="968812"/>
            <a:ext cx="3073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CONCLUSIONS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06373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29"/>
          <a:stretch/>
        </p:blipFill>
        <p:spPr>
          <a:xfrm>
            <a:off x="93939" y="423381"/>
            <a:ext cx="5143500" cy="4313903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827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3369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82"/>
          <a:stretch/>
        </p:blipFill>
        <p:spPr>
          <a:xfrm rot="1151422">
            <a:off x="3150870" y="-106521"/>
            <a:ext cx="6166104" cy="5322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410" y="1361683"/>
            <a:ext cx="4620194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DEFINITION: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STREAM PROCESSING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6086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93785" y="2073152"/>
            <a:ext cx="755643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A system for processing an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unbounded 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set of data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in an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asynchronous</a:t>
            </a:r>
            <a:r>
              <a:rPr lang="en-US" sz="36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manor.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7505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3369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82"/>
          <a:stretch/>
        </p:blipFill>
        <p:spPr>
          <a:xfrm rot="1151422">
            <a:off x="3150870" y="-106521"/>
            <a:ext cx="6166104" cy="5322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9204" y="1428973"/>
            <a:ext cx="4260101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DEFINITION: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3742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8813_cc (1)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127"/>
          <a:stretch/>
        </p:blipFill>
        <p:spPr>
          <a:xfrm>
            <a:off x="-75691" y="389022"/>
            <a:ext cx="5143500" cy="43654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8334" y="1185991"/>
            <a:ext cx="3377848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5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DEPENDS ON </a:t>
            </a:r>
          </a:p>
          <a:p>
            <a:pPr algn="ctr">
              <a:lnSpc>
                <a:spcPct val="80000"/>
              </a:lnSpc>
            </a:pPr>
            <a:r>
              <a:rPr lang="en-US" sz="4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WHO</a:t>
            </a:r>
            <a:r>
              <a:rPr lang="en-US" sz="45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YOU ASK</a:t>
            </a:r>
            <a:endParaRPr lang="en-US" sz="45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5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70771" y="1777551"/>
            <a:ext cx="7802458" cy="1588399"/>
            <a:chOff x="861940" y="1278516"/>
            <a:chExt cx="7802458" cy="1588399"/>
          </a:xfrm>
        </p:grpSpPr>
        <p:sp>
          <p:nvSpPr>
            <p:cNvPr id="3" name="TextBox 2"/>
            <p:cNvSpPr txBox="1"/>
            <p:nvPr/>
          </p:nvSpPr>
          <p:spPr>
            <a:xfrm>
              <a:off x="861940" y="1278516"/>
              <a:ext cx="7802458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“Batch … applications run … as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special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cases</a:t>
              </a:r>
              <a:r>
                <a:rPr lang="en-US" sz="3600" dirty="0" smtClean="0">
                  <a:latin typeface="Helvetica Neue Bold Condensed"/>
                  <a:cs typeface="Helvetica Neue Bold Condensed"/>
                </a:rPr>
                <a:t> of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stream processing applications</a:t>
              </a:r>
              <a:r>
                <a:rPr lang="en-US" sz="3600" dirty="0" smtClean="0">
                  <a:latin typeface="Helvetica Neue Bold Condensed"/>
                  <a:cs typeface="Helvetica Neue Bold Condensed"/>
                </a:rPr>
                <a:t>”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935626" y="2220584"/>
              <a:ext cx="57245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Helvetica Neue Bold Condensed"/>
                  <a:cs typeface="Helvetica Neue Bold Condensed"/>
                </a:rPr>
                <a:t>- Apache </a:t>
              </a:r>
              <a:r>
                <a:rPr lang="en-US" sz="3600" dirty="0" err="1" smtClean="0">
                  <a:latin typeface="Helvetica Neue Bold Condensed"/>
                  <a:cs typeface="Helvetica Neue Bold Condensed"/>
                </a:rPr>
                <a:t>Flink</a:t>
              </a:r>
              <a:r>
                <a:rPr lang="en-US" sz="3600" dirty="0" smtClean="0">
                  <a:latin typeface="Helvetica Neue Bold Condensed"/>
                  <a:cs typeface="Helvetica Neue Bold Condensed"/>
                </a:rPr>
                <a:t> </a:t>
              </a:r>
              <a:r>
                <a:rPr lang="en-US" sz="3600" dirty="0">
                  <a:latin typeface="Helvetica Neue Bold Condensed"/>
                  <a:cs typeface="Helvetica Neue Bold Condensed"/>
                </a:rPr>
                <a:t>Documentation</a:t>
              </a:r>
            </a:p>
          </p:txBody>
        </p:sp>
      </p:grp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249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36724" y="1851553"/>
            <a:ext cx="7470553" cy="144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Batch processing is the processing of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a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bounded data set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without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interruption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or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interaction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84825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31894" y="1095606"/>
            <a:ext cx="3293354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KEY</a:t>
            </a:r>
          </a:p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DIFFERENCES</a:t>
            </a:r>
            <a:endParaRPr lang="en-US" sz="45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2511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733"/>
          <a:stretch/>
        </p:blipFill>
        <p:spPr>
          <a:xfrm rot="16200000" flipH="1" flipV="1">
            <a:off x="3265578" y="203499"/>
            <a:ext cx="5391612" cy="4651173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96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80664" y="986701"/>
            <a:ext cx="7234501" cy="3170099"/>
            <a:chOff x="1313085" y="1180717"/>
            <a:chExt cx="7234501" cy="3170099"/>
          </a:xfrm>
        </p:grpSpPr>
        <p:sp>
          <p:nvSpPr>
            <p:cNvPr id="10" name="TextBox 9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1452" y="2182223"/>
              <a:ext cx="4641597" cy="1605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BOUNDED VS</a:t>
              </a:r>
            </a:p>
            <a:p>
              <a:pPr>
                <a:lnSpc>
                  <a:spcPct val="80000"/>
                </a:lnSpc>
              </a:pPr>
              <a:r>
                <a:rPr lang="en-US" sz="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UNBOUNDED</a:t>
              </a:r>
              <a:endParaRPr lang="en-US" sz="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700011" y="3718893"/>
              <a:ext cx="5847575" cy="3932"/>
            </a:xfrm>
            <a:prstGeom prst="line">
              <a:avLst/>
            </a:prstGeom>
            <a:ln w="1016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977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80664" y="986701"/>
            <a:ext cx="7382672" cy="3170099"/>
            <a:chOff x="1313085" y="1180717"/>
            <a:chExt cx="7382672" cy="3170099"/>
          </a:xfrm>
        </p:grpSpPr>
        <p:sp>
          <p:nvSpPr>
            <p:cNvPr id="10" name="TextBox 9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1452" y="2182223"/>
              <a:ext cx="6074305" cy="1605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SYNCHRONOUS VS</a:t>
              </a:r>
            </a:p>
            <a:p>
              <a:pPr>
                <a:lnSpc>
                  <a:spcPct val="80000"/>
                </a:lnSpc>
              </a:pPr>
              <a:r>
                <a:rPr lang="en-US" sz="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ASYNCHRONOUS</a:t>
              </a:r>
              <a:endParaRPr lang="en-US" sz="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700011" y="3718893"/>
              <a:ext cx="5847575" cy="3932"/>
            </a:xfrm>
            <a:prstGeom prst="line">
              <a:avLst/>
            </a:prstGeom>
            <a:ln w="1016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284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30064" y="721644"/>
            <a:ext cx="4403461" cy="3700213"/>
            <a:chOff x="630064" y="662329"/>
            <a:chExt cx="4403461" cy="3700213"/>
          </a:xfrm>
        </p:grpSpPr>
        <p:grpSp>
          <p:nvGrpSpPr>
            <p:cNvPr id="2" name="Group 1"/>
            <p:cNvGrpSpPr/>
            <p:nvPr/>
          </p:nvGrpSpPr>
          <p:grpSpPr>
            <a:xfrm>
              <a:off x="630064" y="2321564"/>
              <a:ext cx="4396963" cy="2040978"/>
              <a:chOff x="2385861" y="2845424"/>
              <a:chExt cx="4396963" cy="2040978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2385861" y="2845424"/>
                <a:ext cx="2198038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smtClean="0">
                    <a:solidFill>
                      <a:srgbClr val="800000"/>
                    </a:solidFill>
                    <a:latin typeface="Helvetica Neue Bold Condensed"/>
                    <a:cs typeface="Helvetica Neue Bold Condensed"/>
                  </a:rPr>
                  <a:t>Michael Minella</a:t>
                </a:r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2385861" y="3304247"/>
                <a:ext cx="4396963" cy="1582155"/>
                <a:chOff x="2385861" y="3304247"/>
                <a:chExt cx="4396963" cy="1582155"/>
              </a:xfrm>
            </p:grpSpPr>
            <p:sp>
              <p:nvSpPr>
                <p:cNvPr id="6" name="TextBox 5"/>
                <p:cNvSpPr txBox="1"/>
                <p:nvPr/>
              </p:nvSpPr>
              <p:spPr>
                <a:xfrm>
                  <a:off x="2385861" y="3304247"/>
                  <a:ext cx="350218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smtClean="0">
                      <a:latin typeface="Helvetica Neue Bold Condensed"/>
                      <a:cs typeface="Helvetica Neue Bold Condensed"/>
                    </a:rPr>
                    <a:t>Twitter: @</a:t>
                  </a:r>
                  <a:r>
                    <a:rPr lang="en-US" sz="2500" dirty="0" err="1" smtClean="0">
                      <a:latin typeface="Helvetica Neue Bold Condensed"/>
                      <a:cs typeface="Helvetica Neue Bold Condensed"/>
                    </a:rPr>
                    <a:t>michaelminella</a:t>
                  </a:r>
                  <a:endParaRPr lang="en-US" sz="2500" dirty="0">
                    <a:latin typeface="Helvetica Neue Bold Condensed"/>
                    <a:cs typeface="Helvetica Neue Bold Condensed"/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2385861" y="3639907"/>
                  <a:ext cx="4396963" cy="12464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smtClean="0">
                      <a:latin typeface="Helvetica Neue Bold Condensed"/>
                      <a:cs typeface="Helvetica Neue Bold Condensed"/>
                    </a:rPr>
                    <a:t>Podcast: </a:t>
                  </a:r>
                  <a:r>
                    <a:rPr lang="en-US" sz="2500" dirty="0" smtClean="0">
                      <a:latin typeface="Helvetica Neue Bold Condensed"/>
                      <a:cs typeface="Helvetica Neue Bold Condensed"/>
                      <a:hlinkClick r:id="rId4"/>
                    </a:rPr>
                    <a:t>http://javaOffHeap.com</a:t>
                  </a:r>
                  <a:r>
                    <a:rPr lang="en-US" sz="2500" dirty="0" smtClean="0">
                      <a:latin typeface="Helvetica Neue Bold Condensed"/>
                      <a:cs typeface="Helvetica Neue Bold Condensed"/>
                    </a:rPr>
                    <a:t> </a:t>
                  </a:r>
                </a:p>
                <a:p>
                  <a:r>
                    <a:rPr lang="en-US" sz="2500" dirty="0">
                      <a:latin typeface="Helvetica Neue Bold Condensed"/>
                      <a:cs typeface="Helvetica Neue Bold Condensed"/>
                    </a:rPr>
                    <a:t> </a:t>
                  </a:r>
                  <a:r>
                    <a:rPr lang="en-US" sz="2500" dirty="0" smtClean="0">
                      <a:latin typeface="Helvetica Neue Bold Condensed"/>
                      <a:cs typeface="Helvetica Neue Bold Condensed"/>
                    </a:rPr>
                    <a:t>             or @</a:t>
                  </a:r>
                  <a:r>
                    <a:rPr lang="en-US" sz="2500" dirty="0" err="1" smtClean="0">
                      <a:latin typeface="Helvetica Neue Bold Condensed"/>
                      <a:cs typeface="Helvetica Neue Bold Condensed"/>
                    </a:rPr>
                    <a:t>OffHeap</a:t>
                  </a:r>
                  <a:endParaRPr lang="en-US" sz="2500" dirty="0" smtClean="0">
                    <a:latin typeface="Helvetica Neue Bold Condensed"/>
                    <a:cs typeface="Helvetica Neue Bold Condensed"/>
                  </a:endParaRPr>
                </a:p>
                <a:p>
                  <a:r>
                    <a:rPr lang="en-US" sz="2500" dirty="0" smtClean="0">
                      <a:latin typeface="Helvetica Neue Bold Condensed"/>
                      <a:cs typeface="Helvetica Neue Bold Condensed"/>
                    </a:rPr>
                    <a:t>Website: http://</a:t>
                  </a:r>
                  <a:r>
                    <a:rPr lang="en-US" sz="2500" dirty="0" err="1" smtClean="0">
                      <a:latin typeface="Helvetica Neue Bold Condensed"/>
                      <a:cs typeface="Helvetica Neue Bold Condensed"/>
                    </a:rPr>
                    <a:t>spring.io</a:t>
                  </a:r>
                  <a:endParaRPr lang="en-US" sz="2500" dirty="0">
                    <a:latin typeface="Helvetica Neue Bold Condensed"/>
                    <a:cs typeface="Helvetica Neue Bold Condensed"/>
                  </a:endParaRPr>
                </a:p>
              </p:txBody>
            </p:sp>
          </p:grpSp>
          <p:cxnSp>
            <p:nvCxnSpPr>
              <p:cNvPr id="5" name="Straight Connector 4"/>
              <p:cNvCxnSpPr/>
              <p:nvPr/>
            </p:nvCxnSpPr>
            <p:spPr>
              <a:xfrm flipV="1">
                <a:off x="2385861" y="3334532"/>
                <a:ext cx="4341628" cy="5620"/>
              </a:xfrm>
              <a:prstGeom prst="line">
                <a:avLst/>
              </a:prstGeom>
              <a:ln w="53975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/>
            <p:cNvGrpSpPr/>
            <p:nvPr/>
          </p:nvGrpSpPr>
          <p:grpSpPr>
            <a:xfrm>
              <a:off x="630064" y="662329"/>
              <a:ext cx="4403461" cy="1595212"/>
              <a:chOff x="5117392" y="1200150"/>
              <a:chExt cx="4403461" cy="1595212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117392" y="1200150"/>
                <a:ext cx="4127983" cy="1271537"/>
                <a:chOff x="2385861" y="2845424"/>
                <a:chExt cx="4127983" cy="1271537"/>
              </a:xfrm>
            </p:grpSpPr>
            <p:sp>
              <p:nvSpPr>
                <p:cNvPr id="9" name="TextBox 8"/>
                <p:cNvSpPr txBox="1"/>
                <p:nvPr/>
              </p:nvSpPr>
              <p:spPr>
                <a:xfrm>
                  <a:off x="2385861" y="2845424"/>
                  <a:ext cx="194155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500" dirty="0" smtClean="0">
                      <a:solidFill>
                        <a:srgbClr val="800000"/>
                      </a:solidFill>
                      <a:latin typeface="Helvetica Neue Bold Condensed"/>
                      <a:cs typeface="Helvetica Neue Bold Condensed"/>
                    </a:rPr>
                    <a:t>Gunnar </a:t>
                  </a:r>
                  <a:r>
                    <a:rPr lang="en-US" sz="2500" dirty="0" err="1" smtClean="0">
                      <a:solidFill>
                        <a:srgbClr val="800000"/>
                      </a:solidFill>
                      <a:latin typeface="Helvetica Neue Bold Condensed"/>
                      <a:cs typeface="Helvetica Neue Bold Condensed"/>
                    </a:rPr>
                    <a:t>Hillert</a:t>
                  </a:r>
                  <a:endParaRPr lang="en-US" sz="2500" dirty="0" smtClean="0">
                    <a:solidFill>
                      <a:srgbClr val="800000"/>
                    </a:solidFill>
                    <a:latin typeface="Helvetica Neue Bold Condensed"/>
                    <a:cs typeface="Helvetica Neue Bold Condensed"/>
                  </a:endParaRPr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385861" y="3304247"/>
                  <a:ext cx="4127983" cy="812714"/>
                  <a:chOff x="2385861" y="3304247"/>
                  <a:chExt cx="4127983" cy="812714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2385861" y="3304247"/>
                    <a:ext cx="2362464" cy="4770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Helvetica Neue Bold Condensed"/>
                        <a:cs typeface="Helvetica Neue Bold Condensed"/>
                      </a:rPr>
                      <a:t>Twitter: @</a:t>
                    </a:r>
                    <a:r>
                      <a:rPr lang="en-US" sz="2500" dirty="0" err="1" smtClean="0">
                        <a:latin typeface="Helvetica Neue Bold Condensed"/>
                        <a:cs typeface="Helvetica Neue Bold Condensed"/>
                      </a:rPr>
                      <a:t>ghillert</a:t>
                    </a:r>
                    <a:endParaRPr lang="en-US" sz="2500" dirty="0">
                      <a:latin typeface="Helvetica Neue Bold Condensed"/>
                      <a:cs typeface="Helvetica Neue Bold Condensed"/>
                    </a:endParaRPr>
                  </a:p>
                </p:txBody>
              </p: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2385861" y="3639907"/>
                    <a:ext cx="4127983" cy="4770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500" dirty="0" smtClean="0">
                        <a:latin typeface="Helvetica Neue Bold Condensed"/>
                        <a:cs typeface="Helvetica Neue Bold Condensed"/>
                      </a:rPr>
                      <a:t>Website: http://</a:t>
                    </a:r>
                    <a:r>
                      <a:rPr lang="en-US" sz="2500" dirty="0" err="1" smtClean="0">
                        <a:latin typeface="Helvetica Neue Bold Condensed"/>
                        <a:cs typeface="Helvetica Neue Bold Condensed"/>
                      </a:rPr>
                      <a:t>blog.hillert.com</a:t>
                    </a:r>
                    <a:endParaRPr lang="en-US" sz="2500" dirty="0">
                      <a:latin typeface="Helvetica Neue Bold Condensed"/>
                      <a:cs typeface="Helvetica Neue Bold Condensed"/>
                    </a:endParaRPr>
                  </a:p>
                </p:txBody>
              </p:sp>
            </p:grpSp>
            <p:cxnSp>
              <p:nvCxnSpPr>
                <p:cNvPr id="11" name="Straight Connector 10"/>
                <p:cNvCxnSpPr/>
                <p:nvPr/>
              </p:nvCxnSpPr>
              <p:spPr>
                <a:xfrm flipV="1">
                  <a:off x="2385861" y="3337639"/>
                  <a:ext cx="3396544" cy="2512"/>
                </a:xfrm>
                <a:prstGeom prst="line">
                  <a:avLst/>
                </a:prstGeom>
                <a:ln w="539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" name="TextBox 19"/>
              <p:cNvSpPr txBox="1"/>
              <p:nvPr/>
            </p:nvSpPr>
            <p:spPr>
              <a:xfrm>
                <a:off x="5119068" y="2318308"/>
                <a:ext cx="440178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smtClean="0">
                    <a:latin typeface="Helvetica Neue Bold Condensed"/>
                    <a:cs typeface="Helvetica Neue Bold Condensed"/>
                  </a:rPr>
                  <a:t>Conference: http://</a:t>
                </a:r>
                <a:r>
                  <a:rPr lang="en-US" sz="2500" dirty="0" err="1" smtClean="0">
                    <a:latin typeface="Helvetica Neue Bold Condensed"/>
                    <a:cs typeface="Helvetica Neue Bold Condensed"/>
                  </a:rPr>
                  <a:t>devnexus.com</a:t>
                </a:r>
                <a:endParaRPr lang="en-US" sz="2500" dirty="0">
                  <a:latin typeface="Helvetica Neue Bold Condensed"/>
                  <a:cs typeface="Helvetica Neue Bold Condensed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4960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80664" y="986701"/>
            <a:ext cx="7234501" cy="3170099"/>
            <a:chOff x="1313085" y="1180717"/>
            <a:chExt cx="7234501" cy="3170099"/>
          </a:xfrm>
        </p:grpSpPr>
        <p:sp>
          <p:nvSpPr>
            <p:cNvPr id="10" name="TextBox 9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21452" y="2182223"/>
              <a:ext cx="4123653" cy="16055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STATEFUL VS</a:t>
              </a:r>
            </a:p>
            <a:p>
              <a:pPr>
                <a:lnSpc>
                  <a:spcPct val="80000"/>
                </a:lnSpc>
              </a:pPr>
              <a:r>
                <a:rPr lang="en-US" sz="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STATELESS</a:t>
              </a:r>
              <a:endParaRPr lang="en-US" sz="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700011" y="3718893"/>
              <a:ext cx="5847575" cy="3932"/>
            </a:xfrm>
            <a:prstGeom prst="line">
              <a:avLst/>
            </a:prstGeom>
            <a:ln w="1016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56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502" y="905420"/>
            <a:ext cx="3211107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STATE OF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STREAMING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57144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1"/>
          <a:stretch/>
        </p:blipFill>
        <p:spPr>
          <a:xfrm>
            <a:off x="0" y="421407"/>
            <a:ext cx="5143500" cy="4426941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85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/>
          <p:cNvGrpSpPr/>
          <p:nvPr/>
        </p:nvGrpSpPr>
        <p:grpSpPr>
          <a:xfrm>
            <a:off x="326611" y="299233"/>
            <a:ext cx="8490779" cy="4545035"/>
            <a:chOff x="401525" y="289511"/>
            <a:chExt cx="8490779" cy="45450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4358" y="504361"/>
              <a:ext cx="1649347" cy="849414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>
              <a:off x="4192655" y="289511"/>
              <a:ext cx="2049246" cy="1405971"/>
              <a:chOff x="4192655" y="289511"/>
              <a:chExt cx="2049246" cy="1405971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77951" y="289511"/>
                <a:ext cx="1258441" cy="1258441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4192655" y="1326150"/>
                <a:ext cx="20492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955CC"/>
                    </a:solidFill>
                    <a:latin typeface="Arial"/>
                    <a:cs typeface="Arial"/>
                  </a:rPr>
                  <a:t>Stream Analytics</a:t>
                </a:r>
                <a:endParaRPr lang="en-US" b="1" dirty="0">
                  <a:solidFill>
                    <a:srgbClr val="0955CC"/>
                  </a:solidFill>
                  <a:latin typeface="Arial"/>
                  <a:cs typeface="Arial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01525" y="1565638"/>
              <a:ext cx="2533566" cy="1054414"/>
              <a:chOff x="401525" y="1565638"/>
              <a:chExt cx="2533566" cy="105441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7"/>
              <a:srcRect b="28701"/>
              <a:stretch/>
            </p:blipFill>
            <p:spPr>
              <a:xfrm>
                <a:off x="907218" y="1565638"/>
                <a:ext cx="1522181" cy="759794"/>
              </a:xfrm>
              <a:prstGeom prst="rect">
                <a:avLst/>
              </a:prstGeom>
            </p:spPr>
          </p:pic>
          <p:grpSp>
            <p:nvGrpSpPr>
              <p:cNvPr id="27" name="Group 26"/>
              <p:cNvGrpSpPr/>
              <p:nvPr/>
            </p:nvGrpSpPr>
            <p:grpSpPr>
              <a:xfrm>
                <a:off x="401525" y="2250720"/>
                <a:ext cx="2533566" cy="369332"/>
                <a:chOff x="401525" y="2250720"/>
                <a:chExt cx="2533566" cy="369332"/>
              </a:xfrm>
            </p:grpSpPr>
            <p:sp>
              <p:nvSpPr>
                <p:cNvPr id="25" name="TextBox 24"/>
                <p:cNvSpPr txBox="1"/>
                <p:nvPr/>
              </p:nvSpPr>
              <p:spPr>
                <a:xfrm>
                  <a:off x="1185894" y="2250720"/>
                  <a:ext cx="17491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rPr>
                    <a:t>Cloud Dataflow</a:t>
                  </a:r>
                  <a:endPara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8">
                  <a:grayscl/>
                </a:blip>
                <a:srcRect l="11704" r="13861" b="90558"/>
                <a:stretch/>
              </p:blipFill>
              <p:spPr>
                <a:xfrm>
                  <a:off x="401525" y="2328116"/>
                  <a:ext cx="831057" cy="25880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2" name="Picture 31" descr="pulsar_logo-e1423166909374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234" y="1979334"/>
              <a:ext cx="1582844" cy="543783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997469" y="1505450"/>
              <a:ext cx="1229359" cy="1229359"/>
            </a:xfrm>
            <a:prstGeom prst="rect">
              <a:avLst/>
            </a:prstGeom>
          </p:spPr>
        </p:pic>
        <p:pic>
          <p:nvPicPr>
            <p:cNvPr id="34" name="Picture 33" descr="spring-xd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7571" y="995515"/>
              <a:ext cx="846337" cy="84633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861126" y="2345757"/>
              <a:ext cx="2031178" cy="323719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304242" y="2748637"/>
              <a:ext cx="2821727" cy="102993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02190" y="2947163"/>
              <a:ext cx="2745722" cy="43640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385327" y="3578291"/>
              <a:ext cx="1698657" cy="125625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82972" y="3936294"/>
              <a:ext cx="1660592" cy="494026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288737" y="3467144"/>
              <a:ext cx="2546364" cy="615478"/>
            </a:xfrm>
            <a:prstGeom prst="rect">
              <a:avLst/>
            </a:prstGeom>
          </p:spPr>
        </p:pic>
      </p:grpSp>
      <p:pic>
        <p:nvPicPr>
          <p:cNvPr id="42" name="Picture 41" descr="spring-integration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9" y="3588774"/>
            <a:ext cx="1077451" cy="10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0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444" y="514083"/>
            <a:ext cx="1649347" cy="849414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117741" y="299233"/>
            <a:ext cx="2049246" cy="1405971"/>
            <a:chOff x="4192655" y="289511"/>
            <a:chExt cx="2049246" cy="140597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alphaModFix amt="20000"/>
            </a:blip>
            <a:stretch>
              <a:fillRect/>
            </a:stretch>
          </p:blipFill>
          <p:spPr>
            <a:xfrm>
              <a:off x="4477951" y="289511"/>
              <a:ext cx="1258441" cy="125844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192655" y="1326150"/>
              <a:ext cx="2049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955CC">
                      <a:alpha val="20000"/>
                    </a:srgbClr>
                  </a:solidFill>
                  <a:latin typeface="Arial"/>
                  <a:cs typeface="Arial"/>
                </a:rPr>
                <a:t>Stream Analytics</a:t>
              </a:r>
              <a:endParaRPr lang="en-US" b="1" dirty="0">
                <a:solidFill>
                  <a:srgbClr val="0955CC">
                    <a:alpha val="20000"/>
                  </a:srgb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6611" y="1575360"/>
            <a:ext cx="2533566" cy="1054414"/>
            <a:chOff x="401525" y="1565638"/>
            <a:chExt cx="2533566" cy="1054414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>
              <a:alphaModFix amt="20000"/>
            </a:blip>
            <a:srcRect b="28701"/>
            <a:stretch/>
          </p:blipFill>
          <p:spPr>
            <a:xfrm>
              <a:off x="907218" y="1565638"/>
              <a:ext cx="1522181" cy="759794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/>
          </p:nvGrpSpPr>
          <p:grpSpPr>
            <a:xfrm>
              <a:off x="401525" y="2250720"/>
              <a:ext cx="2533566" cy="369332"/>
              <a:chOff x="401525" y="2250720"/>
              <a:chExt cx="2533566" cy="369332"/>
            </a:xfrm>
          </p:grpSpPr>
          <p:sp>
            <p:nvSpPr>
              <p:cNvPr id="25" name="TextBox 24"/>
              <p:cNvSpPr txBox="1"/>
              <p:nvPr/>
            </p:nvSpPr>
            <p:spPr>
              <a:xfrm>
                <a:off x="1185894" y="2250720"/>
                <a:ext cx="17491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  <a:alpha val="20000"/>
                      </a:schemeClr>
                    </a:solidFill>
                  </a:rPr>
                  <a:t>Cloud Dataflow</a:t>
                </a:r>
                <a:endParaRPr lang="en-US" dirty="0"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endParaRP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8">
                <a:grayscl/>
                <a:alphaModFix amt="20000"/>
              </a:blip>
              <a:srcRect l="11704" r="13861" b="90558"/>
              <a:stretch/>
            </p:blipFill>
            <p:spPr>
              <a:xfrm>
                <a:off x="401525" y="2328116"/>
                <a:ext cx="831057" cy="258809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pulsar_logo-e1423166909374.png"/>
          <p:cNvPicPr>
            <a:picLocks noChangeAspect="1"/>
          </p:cNvPicPr>
          <p:nvPr/>
        </p:nvPicPr>
        <p:blipFill>
          <a:blip r:embed="rId9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20" y="1989056"/>
            <a:ext cx="1582844" cy="5437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alphaModFix amt="20000"/>
          </a:blip>
          <a:stretch>
            <a:fillRect/>
          </a:stretch>
        </p:blipFill>
        <p:spPr>
          <a:xfrm>
            <a:off x="2922555" y="1515172"/>
            <a:ext cx="1229359" cy="1229359"/>
          </a:xfrm>
          <a:prstGeom prst="rect">
            <a:avLst/>
          </a:prstGeom>
        </p:spPr>
      </p:pic>
      <p:pic>
        <p:nvPicPr>
          <p:cNvPr id="34" name="Picture 33" descr="spring-xd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57" y="1005237"/>
            <a:ext cx="846337" cy="8463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alphaModFix amt="20000"/>
          </a:blip>
          <a:stretch>
            <a:fillRect/>
          </a:stretch>
        </p:blipFill>
        <p:spPr>
          <a:xfrm>
            <a:off x="6786212" y="2355479"/>
            <a:ext cx="2031178" cy="32371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229328" y="2758359"/>
            <a:ext cx="2821727" cy="102993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alphaModFix amt="20000"/>
          </a:blip>
          <a:stretch>
            <a:fillRect/>
          </a:stretch>
        </p:blipFill>
        <p:spPr>
          <a:xfrm>
            <a:off x="4627276" y="2956885"/>
            <a:ext cx="2745722" cy="43640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10413" y="3588013"/>
            <a:ext cx="1698657" cy="125625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6">
            <a:alphaModFix amt="20000"/>
          </a:blip>
          <a:stretch>
            <a:fillRect/>
          </a:stretch>
        </p:blipFill>
        <p:spPr>
          <a:xfrm>
            <a:off x="4308058" y="3946016"/>
            <a:ext cx="1660592" cy="4940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alphaModFix amt="20000"/>
          </a:blip>
          <a:stretch>
            <a:fillRect/>
          </a:stretch>
        </p:blipFill>
        <p:spPr>
          <a:xfrm>
            <a:off x="6213823" y="3476866"/>
            <a:ext cx="2546364" cy="615478"/>
          </a:xfrm>
          <a:prstGeom prst="rect">
            <a:avLst/>
          </a:prstGeom>
        </p:spPr>
      </p:pic>
      <p:pic>
        <p:nvPicPr>
          <p:cNvPr id="42" name="Picture 41" descr="spring-integration.png"/>
          <p:cNvPicPr>
            <a:picLocks noChangeAspect="1"/>
          </p:cNvPicPr>
          <p:nvPr/>
        </p:nvPicPr>
        <p:blipFill>
          <a:blip r:embed="rId18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69" y="3588774"/>
            <a:ext cx="1077451" cy="107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2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5502" y="905420"/>
            <a:ext cx="2534645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STATE OF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57144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31"/>
          <a:stretch/>
        </p:blipFill>
        <p:spPr>
          <a:xfrm>
            <a:off x="0" y="421407"/>
            <a:ext cx="5143500" cy="4426941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377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pring-batch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97" y="447945"/>
            <a:ext cx="1487036" cy="1487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292" y="479723"/>
            <a:ext cx="2593388" cy="13771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171" y="1478677"/>
            <a:ext cx="1649347" cy="849414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647009" y="2645005"/>
            <a:ext cx="1261007" cy="1532230"/>
            <a:chOff x="6201953" y="2612443"/>
            <a:chExt cx="1261007" cy="1532230"/>
          </a:xfrm>
        </p:grpSpPr>
        <p:sp>
          <p:nvSpPr>
            <p:cNvPr id="6" name="TextBox 5"/>
            <p:cNvSpPr txBox="1"/>
            <p:nvPr/>
          </p:nvSpPr>
          <p:spPr>
            <a:xfrm>
              <a:off x="6312507" y="3775341"/>
              <a:ext cx="1039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457AB"/>
                  </a:solidFill>
                </a:rPr>
                <a:t>JSR-352</a:t>
              </a:r>
              <a:endParaRPr lang="en-US" dirty="0">
                <a:solidFill>
                  <a:srgbClr val="0457AB"/>
                </a:solidFill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1953" y="2612443"/>
              <a:ext cx="1261007" cy="1261007"/>
            </a:xfrm>
            <a:prstGeom prst="rect">
              <a:avLst/>
            </a:prstGeom>
          </p:spPr>
        </p:pic>
      </p:grpSp>
      <p:pic>
        <p:nvPicPr>
          <p:cNvPr id="2" name="Picture 1" descr="mapreduce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18" y="3354621"/>
            <a:ext cx="3238500" cy="1123950"/>
          </a:xfrm>
          <a:prstGeom prst="rect">
            <a:avLst/>
          </a:prstGeom>
        </p:spPr>
      </p:pic>
      <p:pic>
        <p:nvPicPr>
          <p:cNvPr id="3" name="Picture 2" descr="EasyBatch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94" y="2956395"/>
            <a:ext cx="2286000" cy="609600"/>
          </a:xfrm>
          <a:prstGeom prst="rect">
            <a:avLst/>
          </a:prstGeom>
        </p:spPr>
      </p:pic>
      <p:pic>
        <p:nvPicPr>
          <p:cNvPr id="12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oozie__logo282x1178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55" y="2514970"/>
            <a:ext cx="2376817" cy="56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57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3369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82"/>
          <a:stretch/>
        </p:blipFill>
        <p:spPr>
          <a:xfrm rot="1151422">
            <a:off x="3150870" y="-106521"/>
            <a:ext cx="6166104" cy="5322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410" y="1361683"/>
            <a:ext cx="3384986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WHY THE 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END OF BATCH</a:t>
            </a: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?</a:t>
            </a:r>
            <a:endParaRPr lang="en-US" sz="4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78655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022" y="1320261"/>
            <a:ext cx="2698175" cy="797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LATENCY</a:t>
            </a:r>
            <a:endParaRPr lang="en-US" sz="55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266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2"/>
          <a:stretch/>
        </p:blipFill>
        <p:spPr>
          <a:xfrm>
            <a:off x="371760" y="365240"/>
            <a:ext cx="5143500" cy="4413021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697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3369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82"/>
          <a:stretch/>
        </p:blipFill>
        <p:spPr>
          <a:xfrm rot="1151422">
            <a:off x="3150870" y="-106521"/>
            <a:ext cx="6166104" cy="53224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9410" y="1361683"/>
            <a:ext cx="471404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WHAT DOES THE 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END OF BATCH MEAN</a:t>
            </a: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?</a:t>
            </a:r>
            <a:endParaRPr lang="en-US" sz="4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840374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022" y="1320261"/>
            <a:ext cx="2467342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spc="600" dirty="0" smtClean="0">
                <a:latin typeface="Helvetica Neue Bold Condensed"/>
                <a:cs typeface="Helvetica Neue Bold Condensed"/>
              </a:rPr>
              <a:t>LIMIT 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LATENCY</a:t>
            </a:r>
          </a:p>
        </p:txBody>
      </p:sp>
      <p:pic>
        <p:nvPicPr>
          <p:cNvPr id="3" name="Picture 2" descr="noun_1266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2"/>
          <a:stretch/>
        </p:blipFill>
        <p:spPr>
          <a:xfrm>
            <a:off x="371760" y="365240"/>
            <a:ext cx="5143500" cy="4413021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812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36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4055_cc.png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9"/>
          <a:stretch/>
        </p:blipFill>
        <p:spPr>
          <a:xfrm rot="20699129">
            <a:off x="20943" y="401412"/>
            <a:ext cx="5143500" cy="43406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5586" y="778651"/>
            <a:ext cx="42445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“ENTERPRISE GRADE”</a:t>
            </a:r>
          </a:p>
        </p:txBody>
      </p:sp>
      <p:pic>
        <p:nvPicPr>
          <p:cNvPr id="5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429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65637" y="900771"/>
            <a:ext cx="3956543" cy="1443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LOOK AT COMMON</a:t>
            </a:r>
          </a:p>
          <a:p>
            <a:pPr>
              <a:lnSpc>
                <a:spcPct val="80000"/>
              </a:lnSpc>
            </a:pPr>
            <a:r>
              <a:rPr lang="en-US" sz="6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6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190560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374" r="22029" b="15044"/>
          <a:stretch/>
        </p:blipFill>
        <p:spPr>
          <a:xfrm>
            <a:off x="223083" y="-1460302"/>
            <a:ext cx="5161717" cy="788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2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3863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138"/>
          <a:stretch/>
        </p:blipFill>
        <p:spPr>
          <a:xfrm rot="20892739">
            <a:off x="-10157" y="273970"/>
            <a:ext cx="5848133" cy="50213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96751" y="868819"/>
            <a:ext cx="25529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E.T.L.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990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431521" y="1643514"/>
            <a:ext cx="6280959" cy="2394776"/>
            <a:chOff x="1298602" y="1721238"/>
            <a:chExt cx="6280959" cy="2394776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8602" y="2119211"/>
              <a:ext cx="1872048" cy="1598830"/>
            </a:xfrm>
            <a:prstGeom prst="rect">
              <a:avLst/>
            </a:prstGeom>
            <a:noFill/>
            <a:effectLst/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1489" y="1721238"/>
              <a:ext cx="3008072" cy="2394776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endCxn id="2" idx="1"/>
            </p:cNvCxnSpPr>
            <p:nvPr/>
          </p:nvCxnSpPr>
          <p:spPr>
            <a:xfrm flipV="1">
              <a:off x="3170649" y="2918626"/>
              <a:ext cx="1400840" cy="89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2062339" y="681304"/>
            <a:ext cx="5019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FFF Tusj Bold"/>
                <a:cs typeface="FFF Tusj Bold"/>
              </a:rPr>
              <a:t>DATABASE TO HDFS</a:t>
            </a:r>
            <a:endParaRPr lang="en-US" sz="3600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</p:spTree>
    <p:extLst>
      <p:ext uri="{BB962C8B-B14F-4D97-AF65-F5344CB8AC3E}">
        <p14:creationId xmlns:p14="http://schemas.microsoft.com/office/powerpoint/2010/main" val="40729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91237_cc (1)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3958"/>
          <a:stretch/>
        </p:blipFill>
        <p:spPr>
          <a:xfrm>
            <a:off x="-302768" y="-403742"/>
            <a:ext cx="6568373" cy="49947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9403" y="849539"/>
            <a:ext cx="184285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55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05911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47472" y="155448"/>
            <a:ext cx="2337672" cy="5143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APACHE </a:t>
            </a:r>
            <a:r>
              <a:rPr lang="en-US" dirty="0" smtClean="0">
                <a:solidFill>
                  <a:srgbClr val="800000"/>
                </a:solidFill>
              </a:rPr>
              <a:t>FLINK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3" name="AutoShape 4"/>
          <p:cNvSpPr txBox="1">
            <a:spLocks noChangeArrowheads="1"/>
          </p:cNvSpPr>
          <p:nvPr/>
        </p:nvSpPr>
        <p:spPr bwMode="auto">
          <a:xfrm>
            <a:off x="373295" y="2772333"/>
            <a:ext cx="8382000" cy="838200"/>
          </a:xfrm>
          <a:prstGeom prst="roundRect">
            <a:avLst>
              <a:gd name="adj" fmla="val 16667"/>
            </a:avLst>
          </a:prstGeom>
          <a:solidFill>
            <a:srgbClr val="0C3064"/>
          </a:solidFill>
          <a:ln>
            <a:noFill/>
          </a:ln>
        </p:spPr>
        <p:txBody>
          <a:bodyPr anchor="ctr" anchorCtr="1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rgbClr val="33333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SzPct val="65000"/>
              <a:buFont typeface="Arial" pitchFamily="34" charset="0"/>
              <a:buNone/>
            </a:pPr>
            <a:r>
              <a:rPr lang="en-US" sz="1400" smtClean="0">
                <a:solidFill>
                  <a:schemeClr val="bg1"/>
                </a:solidFill>
              </a:rPr>
              <a:t>Streaming Dataflow Runtime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370745" y="1857933"/>
            <a:ext cx="4064000" cy="838200"/>
          </a:xfrm>
          <a:prstGeom prst="roundRect">
            <a:avLst>
              <a:gd name="adj" fmla="val 16667"/>
            </a:avLst>
          </a:prstGeom>
          <a:solidFill>
            <a:srgbClr val="2661A8"/>
          </a:solidFill>
          <a:ln>
            <a:noFill/>
          </a:ln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400" dirty="0" smtClean="0">
                <a:solidFill>
                  <a:schemeClr val="bg1"/>
                </a:solidFill>
              </a:rPr>
              <a:t>DataSet API (Batch)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4691295" y="1857933"/>
            <a:ext cx="4064000" cy="838200"/>
          </a:xfrm>
          <a:prstGeom prst="roundRect">
            <a:avLst>
              <a:gd name="adj" fmla="val 16667"/>
            </a:avLst>
          </a:prstGeom>
          <a:solidFill>
            <a:srgbClr val="2661A8"/>
          </a:solidFill>
          <a:ln>
            <a:noFill/>
          </a:ln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400" dirty="0" smtClean="0">
                <a:solidFill>
                  <a:schemeClr val="bg1"/>
                </a:solidFill>
              </a:rPr>
              <a:t>DataStream API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75485" y="943533"/>
            <a:ext cx="762000" cy="838200"/>
          </a:xfrm>
          <a:prstGeom prst="roundRect">
            <a:avLst>
              <a:gd name="adj" fmla="val 16667"/>
            </a:avLst>
          </a:prstGeom>
          <a:solidFill>
            <a:srgbClr val="72A3D3"/>
          </a:solidFill>
          <a:ln>
            <a:noFill/>
          </a:ln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000" dirty="0" smtClean="0">
                <a:solidFill>
                  <a:schemeClr val="bg1"/>
                </a:solidFill>
              </a:rPr>
              <a:t>Hadoop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199800" y="943533"/>
            <a:ext cx="762000" cy="838200"/>
          </a:xfrm>
          <a:prstGeom prst="roundRect">
            <a:avLst>
              <a:gd name="adj" fmla="val 16667"/>
            </a:avLst>
          </a:prstGeom>
          <a:solidFill>
            <a:srgbClr val="72A3D3"/>
          </a:solidFill>
          <a:ln>
            <a:noFill/>
          </a:ln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000" dirty="0" smtClean="0">
                <a:solidFill>
                  <a:schemeClr val="bg1"/>
                </a:solidFill>
              </a:rPr>
              <a:t>Table</a:t>
            </a: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2024115" y="943533"/>
            <a:ext cx="762000" cy="838200"/>
          </a:xfrm>
          <a:prstGeom prst="roundRect">
            <a:avLst>
              <a:gd name="adj" fmla="val 16667"/>
            </a:avLst>
          </a:prstGeom>
          <a:solidFill>
            <a:srgbClr val="72A3D3"/>
          </a:solidFill>
          <a:ln>
            <a:noFill/>
          </a:ln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000" dirty="0" smtClean="0">
                <a:solidFill>
                  <a:schemeClr val="bg1"/>
                </a:solidFill>
              </a:rPr>
              <a:t>ML</a:t>
            </a:r>
          </a:p>
        </p:txBody>
      </p:sp>
      <p:sp>
        <p:nvSpPr>
          <p:cNvPr id="9" name="AutoShape 4"/>
          <p:cNvSpPr>
            <a:spLocks noChangeArrowheads="1"/>
          </p:cNvSpPr>
          <p:nvPr/>
        </p:nvSpPr>
        <p:spPr bwMode="auto">
          <a:xfrm>
            <a:off x="2848430" y="943533"/>
            <a:ext cx="762000" cy="838200"/>
          </a:xfrm>
          <a:prstGeom prst="roundRect">
            <a:avLst>
              <a:gd name="adj" fmla="val 16667"/>
            </a:avLst>
          </a:prstGeom>
          <a:solidFill>
            <a:srgbClr val="72A3D3"/>
          </a:solidFill>
          <a:ln>
            <a:noFill/>
          </a:ln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000" dirty="0" smtClean="0">
                <a:solidFill>
                  <a:schemeClr val="bg1"/>
                </a:solidFill>
              </a:rPr>
              <a:t>Dataflow</a:t>
            </a:r>
          </a:p>
        </p:txBody>
      </p:sp>
      <p:sp>
        <p:nvSpPr>
          <p:cNvPr id="10" name="AutoShape 4"/>
          <p:cNvSpPr>
            <a:spLocks noChangeArrowheads="1"/>
          </p:cNvSpPr>
          <p:nvPr/>
        </p:nvSpPr>
        <p:spPr bwMode="auto">
          <a:xfrm>
            <a:off x="3672745" y="943533"/>
            <a:ext cx="762000" cy="838200"/>
          </a:xfrm>
          <a:prstGeom prst="roundRect">
            <a:avLst>
              <a:gd name="adj" fmla="val 16667"/>
            </a:avLst>
          </a:prstGeom>
          <a:solidFill>
            <a:srgbClr val="72A3D3"/>
          </a:solidFill>
          <a:ln>
            <a:noFill/>
          </a:ln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000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1" name="AutoShape 4"/>
          <p:cNvSpPr>
            <a:spLocks noChangeArrowheads="1"/>
          </p:cNvSpPr>
          <p:nvPr/>
        </p:nvSpPr>
        <p:spPr bwMode="auto">
          <a:xfrm>
            <a:off x="4691295" y="943533"/>
            <a:ext cx="762000" cy="838200"/>
          </a:xfrm>
          <a:prstGeom prst="roundRect">
            <a:avLst>
              <a:gd name="adj" fmla="val 16667"/>
            </a:avLst>
          </a:prstGeom>
          <a:solidFill>
            <a:srgbClr val="72A3D3"/>
          </a:solidFill>
          <a:ln>
            <a:noFill/>
          </a:ln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000" dirty="0" smtClean="0">
                <a:solidFill>
                  <a:schemeClr val="bg1"/>
                </a:solidFill>
              </a:rPr>
              <a:t>Table</a:t>
            </a: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 bwMode="auto">
          <a:xfrm>
            <a:off x="5514425" y="965713"/>
            <a:ext cx="762000" cy="838200"/>
          </a:xfrm>
          <a:prstGeom prst="roundRect">
            <a:avLst>
              <a:gd name="adj" fmla="val 16667"/>
            </a:avLst>
          </a:prstGeom>
          <a:solidFill>
            <a:srgbClr val="72A3D3"/>
          </a:solidFill>
          <a:ln>
            <a:noFill/>
          </a:ln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000" dirty="0" smtClean="0">
                <a:solidFill>
                  <a:schemeClr val="bg1"/>
                </a:solidFill>
              </a:rPr>
              <a:t>Dataflow</a:t>
            </a:r>
          </a:p>
        </p:txBody>
      </p:sp>
      <p:sp>
        <p:nvSpPr>
          <p:cNvPr id="13" name="AutoShape 4"/>
          <p:cNvSpPr>
            <a:spLocks noChangeArrowheads="1"/>
          </p:cNvSpPr>
          <p:nvPr/>
        </p:nvSpPr>
        <p:spPr bwMode="auto">
          <a:xfrm>
            <a:off x="6333138" y="965713"/>
            <a:ext cx="762000" cy="838200"/>
          </a:xfrm>
          <a:prstGeom prst="roundRect">
            <a:avLst>
              <a:gd name="adj" fmla="val 16667"/>
            </a:avLst>
          </a:prstGeom>
          <a:solidFill>
            <a:srgbClr val="72A3D3"/>
          </a:solidFill>
          <a:ln>
            <a:noFill/>
          </a:ln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000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375485" y="3679944"/>
            <a:ext cx="1587500" cy="838200"/>
          </a:xfrm>
          <a:prstGeom prst="roundRect">
            <a:avLst>
              <a:gd name="adj" fmla="val 16667"/>
            </a:avLst>
          </a:prstGeom>
          <a:solidFill>
            <a:srgbClr val="6DB33F"/>
          </a:solidFill>
          <a:ln>
            <a:noFill/>
          </a:ln>
          <a:extLst/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400" dirty="0" smtClean="0">
                <a:solidFill>
                  <a:schemeClr val="bg1"/>
                </a:solidFill>
              </a:rPr>
              <a:t>Local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AutoShape 7"/>
          <p:cNvSpPr>
            <a:spLocks noChangeArrowheads="1"/>
          </p:cNvSpPr>
          <p:nvPr/>
        </p:nvSpPr>
        <p:spPr bwMode="auto">
          <a:xfrm>
            <a:off x="2073563" y="3686733"/>
            <a:ext cx="1587500" cy="838200"/>
          </a:xfrm>
          <a:prstGeom prst="roundRect">
            <a:avLst>
              <a:gd name="adj" fmla="val 16667"/>
            </a:avLst>
          </a:prstGeom>
          <a:solidFill>
            <a:srgbClr val="6DB33F"/>
          </a:solidFill>
          <a:ln>
            <a:noFill/>
          </a:ln>
          <a:extLst/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400" dirty="0" smtClean="0">
                <a:solidFill>
                  <a:schemeClr val="bg1"/>
                </a:solidFill>
              </a:rPr>
              <a:t>Remote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3771641" y="3685954"/>
            <a:ext cx="1587500" cy="838200"/>
          </a:xfrm>
          <a:prstGeom prst="roundRect">
            <a:avLst>
              <a:gd name="adj" fmla="val 16667"/>
            </a:avLst>
          </a:prstGeom>
          <a:solidFill>
            <a:srgbClr val="6DB33F"/>
          </a:solidFill>
          <a:ln>
            <a:noFill/>
          </a:ln>
          <a:extLst/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400" dirty="0" smtClean="0">
                <a:solidFill>
                  <a:schemeClr val="bg1"/>
                </a:solidFill>
              </a:rPr>
              <a:t>Yarn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5469719" y="3685954"/>
            <a:ext cx="1587500" cy="838200"/>
          </a:xfrm>
          <a:prstGeom prst="roundRect">
            <a:avLst>
              <a:gd name="adj" fmla="val 16667"/>
            </a:avLst>
          </a:prstGeom>
          <a:solidFill>
            <a:srgbClr val="6DB33F"/>
          </a:solidFill>
          <a:ln>
            <a:noFill/>
          </a:ln>
          <a:extLst/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400" dirty="0" smtClean="0">
                <a:solidFill>
                  <a:schemeClr val="bg1"/>
                </a:solidFill>
              </a:rPr>
              <a:t>Tez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8" name="AutoShape 7"/>
          <p:cNvSpPr>
            <a:spLocks noChangeArrowheads="1"/>
          </p:cNvSpPr>
          <p:nvPr/>
        </p:nvSpPr>
        <p:spPr bwMode="auto">
          <a:xfrm>
            <a:off x="7167795" y="3679944"/>
            <a:ext cx="1587500" cy="838200"/>
          </a:xfrm>
          <a:prstGeom prst="roundRect">
            <a:avLst>
              <a:gd name="adj" fmla="val 16667"/>
            </a:avLst>
          </a:prstGeom>
          <a:solidFill>
            <a:srgbClr val="6DB33F"/>
          </a:solidFill>
          <a:ln>
            <a:noFill/>
          </a:ln>
          <a:extLst/>
        </p:spPr>
        <p:txBody>
          <a:bodyPr anchor="ctr" anchorCtr="1"/>
          <a:lstStyle/>
          <a:p>
            <a:pPr marL="171450" indent="-171450">
              <a:lnSpc>
                <a:spcPct val="90000"/>
              </a:lnSpc>
              <a:buSzPct val="65000"/>
            </a:pPr>
            <a:r>
              <a:rPr lang="en-US" sz="1400" dirty="0" smtClean="0">
                <a:solidFill>
                  <a:schemeClr val="bg1"/>
                </a:solidFill>
              </a:rPr>
              <a:t>Embedded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9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42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5880" y="-121407"/>
            <a:ext cx="8992241" cy="5143500"/>
            <a:chOff x="555825" y="-397221"/>
            <a:chExt cx="8992241" cy="5143500"/>
          </a:xfrm>
        </p:grpSpPr>
        <p:sp>
          <p:nvSpPr>
            <p:cNvPr id="2" name="TextBox 1"/>
            <p:cNvSpPr txBox="1"/>
            <p:nvPr/>
          </p:nvSpPr>
          <p:spPr>
            <a:xfrm>
              <a:off x="4208143" y="3387787"/>
              <a:ext cx="5339923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D7946F"/>
                  </a:solidFill>
                  <a:latin typeface="Helvetica Neue Bold Condensed"/>
                  <a:cs typeface="Helvetica Neue Bold Condensed"/>
                </a:rPr>
                <a:t>STREAMING CAN BE USEFUL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IN INGESTION USE CASES</a:t>
              </a:r>
            </a:p>
          </p:txBody>
        </p:sp>
        <p:pic>
          <p:nvPicPr>
            <p:cNvPr id="4" name="Picture 3" descr="icon_23552.png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825" y="-397221"/>
              <a:ext cx="5143500" cy="5143500"/>
            </a:xfrm>
            <a:prstGeom prst="rect">
              <a:avLst/>
            </a:prstGeom>
          </p:spPr>
        </p:pic>
      </p:grp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8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241875" y="681304"/>
            <a:ext cx="4660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FFF Tusj Bold"/>
                <a:cs typeface="FFF Tusj Bold"/>
              </a:rPr>
              <a:t>TWITTER TO HDFS</a:t>
            </a:r>
            <a:endParaRPr lang="en-US" sz="3600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58595" y="1643514"/>
            <a:ext cx="6626811" cy="2394776"/>
            <a:chOff x="1085669" y="1643514"/>
            <a:chExt cx="6626811" cy="239477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04408" y="1643514"/>
              <a:ext cx="3008072" cy="2394776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>
              <a:stCxn id="4" idx="3"/>
              <a:endCxn id="2" idx="1"/>
            </p:cNvCxnSpPr>
            <p:nvPr/>
          </p:nvCxnSpPr>
          <p:spPr>
            <a:xfrm>
              <a:off x="3622867" y="2833945"/>
              <a:ext cx="1081541" cy="695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85669" y="1802582"/>
              <a:ext cx="2537198" cy="20627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694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90833" y="915409"/>
            <a:ext cx="45573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DATA SCIENCE</a:t>
            </a:r>
            <a:endParaRPr lang="en-US" sz="6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icon_4519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84077">
            <a:off x="318046" y="-3145"/>
            <a:ext cx="4619954" cy="4619954"/>
          </a:xfrm>
          <a:prstGeom prst="rect">
            <a:avLst/>
          </a:prstGeom>
        </p:spPr>
      </p:pic>
      <p:pic>
        <p:nvPicPr>
          <p:cNvPr id="7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952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0065" y="901397"/>
            <a:ext cx="398688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D7946F"/>
                </a:solidFill>
                <a:latin typeface="Helvetica Neue Bold Condensed"/>
                <a:cs typeface="Helvetica Neue Bold Condensed"/>
              </a:rPr>
              <a:t>BATCH TRAINING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PREDICTIVE MODELS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83592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398"/>
          <a:stretch/>
        </p:blipFill>
        <p:spPr>
          <a:xfrm>
            <a:off x="0" y="946269"/>
            <a:ext cx="5143500" cy="4197231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441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36210" y="702992"/>
            <a:ext cx="6071581" cy="3737517"/>
            <a:chOff x="1536210" y="384451"/>
            <a:chExt cx="6071581" cy="3737517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2055" y="384451"/>
              <a:ext cx="2999890" cy="299989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536210" y="3721858"/>
              <a:ext cx="60715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Helvetica Neue Bold Condensed"/>
                  <a:cs typeface="Helvetica Neue Bold Condensed"/>
                </a:rPr>
                <a:t>https://</a:t>
              </a:r>
              <a:r>
                <a:rPr lang="en-US" sz="2000" dirty="0" err="1" smtClean="0">
                  <a:latin typeface="Helvetica Neue Bold Condensed"/>
                  <a:cs typeface="Helvetica Neue Bold Condensed"/>
                </a:rPr>
                <a:t>github.com</a:t>
              </a:r>
              <a:r>
                <a:rPr lang="en-US" sz="2000" dirty="0" smtClean="0">
                  <a:latin typeface="Helvetica Neue Bold Condensed"/>
                  <a:cs typeface="Helvetica Neue Bold Condensed"/>
                </a:rPr>
                <a:t>/</a:t>
              </a:r>
              <a:r>
                <a:rPr lang="en-US" sz="2000" dirty="0" err="1" smtClean="0">
                  <a:latin typeface="Helvetica Neue Bold Condensed"/>
                  <a:cs typeface="Helvetica Neue Bold Condensed"/>
                </a:rPr>
                <a:t>ghillert</a:t>
              </a:r>
              <a:r>
                <a:rPr lang="en-US" sz="2000" dirty="0">
                  <a:latin typeface="Helvetica Neue Bold Condensed"/>
                  <a:cs typeface="Helvetica Neue Bold Condensed"/>
                </a:rPr>
                <a:t>/s1-2gx2015-who-needs-batch</a:t>
              </a:r>
            </a:p>
          </p:txBody>
        </p:sp>
      </p:grp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64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5324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417" y="702440"/>
            <a:ext cx="3738621" cy="3738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63455" y="1294478"/>
            <a:ext cx="356812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US" sz="55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CONNECTED</a:t>
            </a:r>
          </a:p>
          <a:p>
            <a:pPr>
              <a:lnSpc>
                <a:spcPct val="70000"/>
              </a:lnSpc>
            </a:pPr>
            <a:r>
              <a:rPr lang="en-US" sz="1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CAR</a:t>
            </a:r>
            <a:endParaRPr lang="en-US" sz="1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95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190811" y="750867"/>
            <a:ext cx="10384740" cy="3641767"/>
            <a:chOff x="190811" y="750867"/>
            <a:chExt cx="10384740" cy="3641767"/>
          </a:xfrm>
        </p:grpSpPr>
        <p:grpSp>
          <p:nvGrpSpPr>
            <p:cNvPr id="11" name="Group 10"/>
            <p:cNvGrpSpPr/>
            <p:nvPr/>
          </p:nvGrpSpPr>
          <p:grpSpPr>
            <a:xfrm>
              <a:off x="2636023" y="960365"/>
              <a:ext cx="2159272" cy="626354"/>
              <a:chOff x="3294510" y="2583712"/>
              <a:chExt cx="2159272" cy="626354"/>
            </a:xfrm>
          </p:grpSpPr>
          <p:pic>
            <p:nvPicPr>
              <p:cNvPr id="37" name="Picture 3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510" y="2583712"/>
                <a:ext cx="2159272" cy="626354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496683" y="2665528"/>
                <a:ext cx="1730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transformer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09178" y="949718"/>
              <a:ext cx="1043091" cy="665046"/>
              <a:chOff x="774836" y="2562419"/>
              <a:chExt cx="1304038" cy="944253"/>
            </a:xfrm>
          </p:grpSpPr>
          <p:pic>
            <p:nvPicPr>
              <p:cNvPr id="35" name="Picture 34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836" y="2562419"/>
                <a:ext cx="1304038" cy="944253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988273" y="2750501"/>
                <a:ext cx="1025355" cy="568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http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431398" y="966654"/>
              <a:ext cx="1256017" cy="651836"/>
              <a:chOff x="1831850" y="3489061"/>
              <a:chExt cx="1316904" cy="944253"/>
            </a:xfrm>
          </p:grpSpPr>
          <p:pic>
            <p:nvPicPr>
              <p:cNvPr id="21" name="Picture 20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31850" y="3489061"/>
                <a:ext cx="1316904" cy="94425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039129" y="3671387"/>
                <a:ext cx="927228" cy="579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filter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354275" y="937292"/>
              <a:ext cx="1119653" cy="637702"/>
              <a:chOff x="3794838" y="3642386"/>
              <a:chExt cx="1119653" cy="637702"/>
            </a:xfrm>
          </p:grpSpPr>
          <p:pic>
            <p:nvPicPr>
              <p:cNvPr id="23" name="Picture 22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794838" y="3642386"/>
                <a:ext cx="1119653" cy="637702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993027" y="3776571"/>
                <a:ext cx="7232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hdfs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2882484" y="2070533"/>
              <a:ext cx="2842226" cy="676997"/>
              <a:chOff x="2246230" y="3055030"/>
              <a:chExt cx="2842226" cy="676997"/>
            </a:xfrm>
          </p:grpSpPr>
          <p:pic>
            <p:nvPicPr>
              <p:cNvPr id="40" name="Picture 39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246230" y="3055030"/>
                <a:ext cx="2842226" cy="676997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2574736" y="3208863"/>
                <a:ext cx="21852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type-transformer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685929" y="946003"/>
              <a:ext cx="1315507" cy="594190"/>
              <a:chOff x="946027" y="3337923"/>
              <a:chExt cx="1315507" cy="594190"/>
            </a:xfrm>
          </p:grpSpPr>
          <p:pic>
            <p:nvPicPr>
              <p:cNvPr id="25" name="Picture 24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46027" y="3337923"/>
                <a:ext cx="1315507" cy="59419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101079" y="3450352"/>
                <a:ext cx="10054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python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850092" y="2149769"/>
              <a:ext cx="1429983" cy="503946"/>
              <a:chOff x="5024094" y="3193284"/>
              <a:chExt cx="1429983" cy="503946"/>
            </a:xfrm>
          </p:grpSpPr>
          <p:pic>
            <p:nvPicPr>
              <p:cNvPr id="27" name="Picture 26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094" y="3193284"/>
                <a:ext cx="1429983" cy="503946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191499" y="3260591"/>
                <a:ext cx="11464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rgbClr val="FFFFFF"/>
                    </a:solidFill>
                    <a:latin typeface="FFF Tusj Bold"/>
                    <a:cs typeface="FFF Tusj Bold"/>
                  </a:rPr>
                  <a:t>G</a:t>
                </a:r>
                <a:r>
                  <a:rPr lang="en-US" dirty="0" err="1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emfire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9693" y="750867"/>
              <a:ext cx="1153496" cy="985148"/>
            </a:xfrm>
            <a:prstGeom prst="rect">
              <a:avLst/>
            </a:prstGeom>
            <a:noFill/>
            <a:effectLst/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86296" y="3095507"/>
              <a:ext cx="1153496" cy="985148"/>
            </a:xfrm>
            <a:prstGeom prst="rect">
              <a:avLst/>
            </a:prstGeom>
            <a:noFill/>
            <a:effectLst/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5066" y="2720829"/>
              <a:ext cx="1834521" cy="1540998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/>
            <p:nvPr/>
          </p:nvCxnSpPr>
          <p:spPr>
            <a:xfrm>
              <a:off x="190811" y="1281529"/>
              <a:ext cx="265992" cy="712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1387379" y="1270441"/>
              <a:ext cx="126977" cy="545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2625629" y="1276791"/>
              <a:ext cx="126977" cy="545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V="1">
              <a:off x="4632229" y="1273615"/>
              <a:ext cx="171427" cy="2276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V="1">
              <a:off x="5918081" y="1264090"/>
              <a:ext cx="523875" cy="635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Elbow Connector 68"/>
            <p:cNvCxnSpPr/>
            <p:nvPr/>
          </p:nvCxnSpPr>
          <p:spPr>
            <a:xfrm flipH="1">
              <a:off x="4227397" y="1268498"/>
              <a:ext cx="1697839" cy="875060"/>
            </a:xfrm>
            <a:prstGeom prst="bentConnector4">
              <a:avLst>
                <a:gd name="adj1" fmla="val -13464"/>
                <a:gd name="adj2" fmla="val 66976"/>
              </a:avLst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flipV="1">
              <a:off x="7407156" y="1267265"/>
              <a:ext cx="479425" cy="635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578356" y="2397565"/>
              <a:ext cx="342900" cy="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6549906" y="2616640"/>
              <a:ext cx="3175" cy="48260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>
              <a:off x="5740282" y="3505640"/>
              <a:ext cx="352424" cy="6350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2524006" y="3511990"/>
              <a:ext cx="774700" cy="3175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3043582" y="3192691"/>
              <a:ext cx="2842226" cy="676997"/>
              <a:chOff x="2246230" y="3055030"/>
              <a:chExt cx="2842226" cy="676997"/>
            </a:xfrm>
          </p:grpSpPr>
          <p:pic>
            <p:nvPicPr>
              <p:cNvPr id="49" name="Picture 48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246230" y="3055030"/>
                <a:ext cx="2842226" cy="676997"/>
              </a:xfrm>
              <a:prstGeom prst="rect">
                <a:avLst/>
              </a:prstGeom>
            </p:spPr>
          </p:pic>
          <p:sp>
            <p:nvSpPr>
              <p:cNvPr id="56" name="TextBox 55"/>
              <p:cNvSpPr txBox="1"/>
              <p:nvPr/>
            </p:nvSpPr>
            <p:spPr>
              <a:xfrm>
                <a:off x="3241585" y="3208863"/>
                <a:ext cx="8515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REST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sp>
          <p:nvSpPr>
            <p:cNvPr id="86" name="TextBox 85"/>
            <p:cNvSpPr txBox="1"/>
            <p:nvPr/>
          </p:nvSpPr>
          <p:spPr>
            <a:xfrm>
              <a:off x="7863192" y="1761464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FFF Tusj Bold"/>
                  <a:cs typeface="FFF Tusj Bold"/>
                </a:rPr>
                <a:t>Hadoop</a:t>
              </a:r>
              <a:endParaRPr lang="en-US" dirty="0">
                <a:solidFill>
                  <a:srgbClr val="FFFFFF"/>
                </a:solidFill>
                <a:latin typeface="FFF Tusj Bold"/>
                <a:cs typeface="FFF Tusj Bold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019165" y="4023302"/>
              <a:ext cx="1146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  <a:latin typeface="FFF Tusj Bold"/>
                  <a:cs typeface="FFF Tusj Bold"/>
                </a:rPr>
                <a:t>Gemfire</a:t>
              </a:r>
              <a:endParaRPr lang="en-US" dirty="0">
                <a:solidFill>
                  <a:srgbClr val="FFFFFF"/>
                </a:solidFill>
                <a:latin typeface="FFF Tusj Bold"/>
                <a:cs typeface="FFF Tusj Bold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9455898" y="920358"/>
              <a:ext cx="1119653" cy="637702"/>
              <a:chOff x="3794838" y="3642386"/>
              <a:chExt cx="1119653" cy="637702"/>
            </a:xfrm>
          </p:grpSpPr>
          <p:pic>
            <p:nvPicPr>
              <p:cNvPr id="47" name="Picture 4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794838" y="3642386"/>
                <a:ext cx="1119653" cy="637702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3950694" y="3776571"/>
                <a:ext cx="8643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spark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16" name="Straight Arrow Connector 15"/>
            <p:cNvCxnSpPr>
              <a:stCxn id="43" idx="3"/>
              <a:endCxn id="47" idx="3"/>
            </p:cNvCxnSpPr>
            <p:nvPr/>
          </p:nvCxnSpPr>
          <p:spPr>
            <a:xfrm flipV="1">
              <a:off x="8953189" y="1239209"/>
              <a:ext cx="502709" cy="4232"/>
            </a:xfrm>
            <a:prstGeom prst="straightConnector1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502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47719E-6 L -0.23768 -0.0027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92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2908" y="1779379"/>
            <a:ext cx="450636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D7946F"/>
                </a:solidFill>
                <a:latin typeface="Helvetica Neue Bold Condensed"/>
                <a:cs typeface="Helvetica Neue Bold Condensed"/>
              </a:rPr>
              <a:t>STREAMING 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APROXIMIATIONS</a:t>
            </a: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D7946F"/>
                </a:solidFill>
                <a:latin typeface="Helvetica Neue Bold Condensed"/>
                <a:cs typeface="Helvetica Neue Bold Condensed"/>
              </a:rPr>
              <a:t>EXIST</a:t>
            </a:r>
            <a:endParaRPr lang="en-US" sz="3600" dirty="0">
              <a:solidFill>
                <a:srgbClr val="D7946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6000" y="-959548"/>
            <a:ext cx="2698175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0" dirty="0" smtClean="0">
                <a:solidFill>
                  <a:srgbClr val="FFFFFF">
                    <a:alpha val="20000"/>
                  </a:srgbClr>
                </a:solidFill>
                <a:latin typeface="Helvetica Neue Bold Condensed"/>
                <a:cs typeface="Helvetica Neue Bold Condensed"/>
              </a:rPr>
              <a:t>≈</a:t>
            </a:r>
            <a:endParaRPr lang="en-US" sz="35000" dirty="0">
              <a:solidFill>
                <a:srgbClr val="FFFFFF">
                  <a:alpha val="20000"/>
                </a:srgbClr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52968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4141" y="1779379"/>
            <a:ext cx="4903907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BREADTH </a:t>
            </a:r>
            <a:r>
              <a:rPr lang="en-US" sz="3600" dirty="0" smtClean="0">
                <a:solidFill>
                  <a:srgbClr val="D7946F"/>
                </a:solidFill>
                <a:latin typeface="Helvetica Neue Bold Condensed"/>
                <a:cs typeface="Helvetica Neue Bold Condensed"/>
              </a:rPr>
              <a:t>AND </a:t>
            </a: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ACCURACY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DON’T MATCH BATCH</a:t>
            </a:r>
            <a:endParaRPr lang="en-US" sz="36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6000" y="-959548"/>
            <a:ext cx="2648784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0" dirty="0" smtClean="0">
                <a:solidFill>
                  <a:srgbClr val="FFFFFF">
                    <a:alpha val="20000"/>
                  </a:srgbClr>
                </a:solidFill>
                <a:latin typeface="Helvetica Neue Bold Condensed"/>
                <a:cs typeface="Helvetica Neue Bold Condensed"/>
              </a:rPr>
              <a:t>≠</a:t>
            </a:r>
            <a:endParaRPr lang="en-US" sz="35000" dirty="0">
              <a:solidFill>
                <a:srgbClr val="FFFFFF">
                  <a:alpha val="20000"/>
                </a:srgbClr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84255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126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147"/>
          <a:stretch/>
        </p:blipFill>
        <p:spPr>
          <a:xfrm>
            <a:off x="165806" y="-394956"/>
            <a:ext cx="6522860" cy="54044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65087" y="3155822"/>
            <a:ext cx="3575311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WORKFLOW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ORCHESTRATION</a:t>
            </a:r>
            <a:endParaRPr lang="en-US" sz="4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550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oozie__logo282x117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56" y="1712214"/>
            <a:ext cx="7181088" cy="17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79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oup 54"/>
          <p:cNvGrpSpPr/>
          <p:nvPr/>
        </p:nvGrpSpPr>
        <p:grpSpPr>
          <a:xfrm>
            <a:off x="1771614" y="518081"/>
            <a:ext cx="5600773" cy="4107339"/>
            <a:chOff x="1380715" y="176038"/>
            <a:chExt cx="5600773" cy="4107339"/>
          </a:xfrm>
        </p:grpSpPr>
        <p:grpSp>
          <p:nvGrpSpPr>
            <p:cNvPr id="11" name="Group 10"/>
            <p:cNvGrpSpPr/>
            <p:nvPr/>
          </p:nvGrpSpPr>
          <p:grpSpPr>
            <a:xfrm>
              <a:off x="3059511" y="1694408"/>
              <a:ext cx="2159272" cy="626354"/>
              <a:chOff x="3294510" y="2583712"/>
              <a:chExt cx="2159272" cy="626354"/>
            </a:xfrm>
          </p:grpSpPr>
          <p:pic>
            <p:nvPicPr>
              <p:cNvPr id="37" name="Picture 3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510" y="2583712"/>
                <a:ext cx="2159272" cy="626354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496683" y="2665528"/>
                <a:ext cx="1730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forEachDir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613469" y="176038"/>
              <a:ext cx="1043091" cy="480043"/>
              <a:chOff x="774836" y="2523600"/>
              <a:chExt cx="1304038" cy="681580"/>
            </a:xfrm>
          </p:grpSpPr>
          <p:pic>
            <p:nvPicPr>
              <p:cNvPr id="35" name="Picture 34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836" y="2562420"/>
                <a:ext cx="1304038" cy="642760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935704" y="2523600"/>
                <a:ext cx="1025355" cy="56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start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785439" y="851149"/>
              <a:ext cx="2706428" cy="651836"/>
              <a:chOff x="1831849" y="3489061"/>
              <a:chExt cx="2466875" cy="944254"/>
            </a:xfrm>
          </p:grpSpPr>
          <p:pic>
            <p:nvPicPr>
              <p:cNvPr id="21" name="Picture 20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31849" y="3489061"/>
                <a:ext cx="2466875" cy="944254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039128" y="3671387"/>
                <a:ext cx="2250400" cy="579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getDirectoryInfo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3578906" y="3645675"/>
              <a:ext cx="1119653" cy="637702"/>
              <a:chOff x="3794838" y="3642386"/>
              <a:chExt cx="1119653" cy="637702"/>
            </a:xfrm>
          </p:grpSpPr>
          <p:pic>
            <p:nvPicPr>
              <p:cNvPr id="23" name="Picture 22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794838" y="3642386"/>
                <a:ext cx="1119653" cy="637702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993027" y="3776571"/>
                <a:ext cx="659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join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1380715" y="2596877"/>
              <a:ext cx="2000187" cy="594190"/>
              <a:chOff x="946026" y="3337923"/>
              <a:chExt cx="2000187" cy="594190"/>
            </a:xfrm>
          </p:grpSpPr>
          <p:pic>
            <p:nvPicPr>
              <p:cNvPr id="25" name="Picture 24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46026" y="3337923"/>
                <a:ext cx="2000187" cy="59419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101079" y="3450352"/>
                <a:ext cx="1736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dirSubProcss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4981301" y="2597875"/>
              <a:ext cx="2000187" cy="594190"/>
              <a:chOff x="946026" y="3337923"/>
              <a:chExt cx="2000187" cy="594190"/>
            </a:xfrm>
          </p:grpSpPr>
          <p:pic>
            <p:nvPicPr>
              <p:cNvPr id="51" name="Picture 50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46026" y="3337923"/>
                <a:ext cx="2000187" cy="594190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101079" y="3450352"/>
                <a:ext cx="17363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dirSubProcss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18" name="Straight Arrow Connector 17"/>
            <p:cNvCxnSpPr>
              <a:stCxn id="35" idx="2"/>
              <a:endCxn id="21" idx="2"/>
            </p:cNvCxnSpPr>
            <p:nvPr/>
          </p:nvCxnSpPr>
          <p:spPr>
            <a:xfrm>
              <a:off x="4135015" y="656081"/>
              <a:ext cx="3638" cy="195069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0"/>
              <a:endCxn id="37" idx="0"/>
            </p:cNvCxnSpPr>
            <p:nvPr/>
          </p:nvCxnSpPr>
          <p:spPr>
            <a:xfrm>
              <a:off x="4138653" y="1502985"/>
              <a:ext cx="494" cy="191423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3813521" y="2515408"/>
              <a:ext cx="6195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FFFFFF"/>
                  </a:solidFill>
                  <a:latin typeface="FFF Tusj Bold"/>
                  <a:cs typeface="FFF Tusj Bold"/>
                </a:rPr>
                <a:t>…</a:t>
              </a:r>
              <a:endParaRPr lang="en-US" sz="3600" dirty="0">
                <a:solidFill>
                  <a:srgbClr val="FFFFFF"/>
                </a:solidFill>
                <a:latin typeface="FFF Tusj Bold"/>
                <a:cs typeface="FFF Tusj Bold"/>
              </a:endParaRPr>
            </a:p>
          </p:txBody>
        </p:sp>
        <p:cxnSp>
          <p:nvCxnSpPr>
            <p:cNvPr id="33" name="Elbow Connector 32"/>
            <p:cNvCxnSpPr>
              <a:stCxn id="37" idx="2"/>
              <a:endCxn id="25" idx="2"/>
            </p:cNvCxnSpPr>
            <p:nvPr/>
          </p:nvCxnSpPr>
          <p:spPr>
            <a:xfrm rot="5400000">
              <a:off x="3121921" y="1579650"/>
              <a:ext cx="276115" cy="1758339"/>
            </a:xfrm>
            <a:prstGeom prst="bentConnector3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endCxn id="51" idx="2"/>
            </p:cNvCxnSpPr>
            <p:nvPr/>
          </p:nvCxnSpPr>
          <p:spPr>
            <a:xfrm>
              <a:off x="4140057" y="2449089"/>
              <a:ext cx="1841337" cy="148786"/>
            </a:xfrm>
            <a:prstGeom prst="bentConnector2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>
              <a:stCxn id="25" idx="0"/>
              <a:endCxn id="23" idx="2"/>
            </p:cNvCxnSpPr>
            <p:nvPr/>
          </p:nvCxnSpPr>
          <p:spPr>
            <a:xfrm rot="16200000" flipH="1">
              <a:off x="3032466" y="2539409"/>
              <a:ext cx="454608" cy="1757924"/>
            </a:xfrm>
            <a:prstGeom prst="bentConnector3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Elbow Connector 53"/>
            <p:cNvCxnSpPr>
              <a:stCxn id="51" idx="0"/>
              <a:endCxn id="23" idx="2"/>
            </p:cNvCxnSpPr>
            <p:nvPr/>
          </p:nvCxnSpPr>
          <p:spPr>
            <a:xfrm rot="5400000">
              <a:off x="4833258" y="2497539"/>
              <a:ext cx="453610" cy="1842662"/>
            </a:xfrm>
            <a:prstGeom prst="bentConnector3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543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1882946" y="355296"/>
            <a:ext cx="5378108" cy="4432908"/>
            <a:chOff x="2366923" y="122268"/>
            <a:chExt cx="5378108" cy="4432908"/>
          </a:xfrm>
        </p:grpSpPr>
        <p:grpSp>
          <p:nvGrpSpPr>
            <p:cNvPr id="11" name="Group 10"/>
            <p:cNvGrpSpPr/>
            <p:nvPr/>
          </p:nvGrpSpPr>
          <p:grpSpPr>
            <a:xfrm>
              <a:off x="3714314" y="1698365"/>
              <a:ext cx="1984448" cy="626354"/>
              <a:chOff x="3294511" y="2583711"/>
              <a:chExt cx="1984448" cy="626354"/>
            </a:xfrm>
          </p:grpSpPr>
          <p:pic>
            <p:nvPicPr>
              <p:cNvPr id="37" name="Picture 3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511" y="2583711"/>
                <a:ext cx="1984448" cy="626354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496684" y="2665528"/>
                <a:ext cx="17309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Condition 1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4177555" y="122268"/>
              <a:ext cx="1043091" cy="480043"/>
              <a:chOff x="774836" y="2523600"/>
              <a:chExt cx="1304038" cy="681580"/>
            </a:xfrm>
          </p:grpSpPr>
          <p:pic>
            <p:nvPicPr>
              <p:cNvPr id="35" name="Picture 34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836" y="2562420"/>
                <a:ext cx="1304038" cy="642760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935704" y="2523600"/>
                <a:ext cx="1025355" cy="568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start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366923" y="863352"/>
              <a:ext cx="4667874" cy="651836"/>
              <a:chOff x="1094077" y="3489061"/>
              <a:chExt cx="4254708" cy="944254"/>
            </a:xfrm>
          </p:grpSpPr>
          <p:pic>
            <p:nvPicPr>
              <p:cNvPr id="21" name="Picture 20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094077" y="3489061"/>
                <a:ext cx="4254708" cy="944254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484971" y="3671387"/>
                <a:ext cx="3615749" cy="579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getDirAgeAndNumberOfFiles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6737900" y="3105386"/>
              <a:ext cx="1007131" cy="637702"/>
              <a:chOff x="3907359" y="3642386"/>
              <a:chExt cx="1007131" cy="637702"/>
            </a:xfrm>
          </p:grpSpPr>
          <p:pic>
            <p:nvPicPr>
              <p:cNvPr id="23" name="Picture 22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907359" y="3642386"/>
                <a:ext cx="1007131" cy="637702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993027" y="3776571"/>
                <a:ext cx="915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Ingest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5136441" y="2444154"/>
              <a:ext cx="1774650" cy="594190"/>
              <a:chOff x="946026" y="3337923"/>
              <a:chExt cx="1774650" cy="594190"/>
            </a:xfrm>
          </p:grpSpPr>
          <p:pic>
            <p:nvPicPr>
              <p:cNvPr id="25" name="Picture 24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46026" y="3337923"/>
                <a:ext cx="1774650" cy="594190"/>
              </a:xfrm>
              <a:prstGeom prst="rect">
                <a:avLst/>
              </a:prstGeom>
            </p:spPr>
          </p:pic>
          <p:sp>
            <p:nvSpPr>
              <p:cNvPr id="4" name="TextBox 3"/>
              <p:cNvSpPr txBox="1"/>
              <p:nvPr/>
            </p:nvSpPr>
            <p:spPr>
              <a:xfrm>
                <a:off x="1101079" y="3450352"/>
                <a:ext cx="1505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Condition 2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2828768" y="3096595"/>
              <a:ext cx="3084424" cy="594190"/>
              <a:chOff x="946025" y="3337923"/>
              <a:chExt cx="2924409" cy="594190"/>
            </a:xfrm>
          </p:grpSpPr>
          <p:pic>
            <p:nvPicPr>
              <p:cNvPr id="51" name="Picture 50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946025" y="3337923"/>
                <a:ext cx="2924409" cy="594190"/>
              </a:xfrm>
              <a:prstGeom prst="rect">
                <a:avLst/>
              </a:prstGeom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1226185" y="3450352"/>
                <a:ext cx="2582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sendReminderEmail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18" name="Straight Arrow Connector 17"/>
            <p:cNvCxnSpPr>
              <a:stCxn id="35" idx="2"/>
              <a:endCxn id="21" idx="2"/>
            </p:cNvCxnSpPr>
            <p:nvPr/>
          </p:nvCxnSpPr>
          <p:spPr>
            <a:xfrm>
              <a:off x="4699101" y="602311"/>
              <a:ext cx="1759" cy="261041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1" idx="0"/>
              <a:endCxn id="37" idx="0"/>
            </p:cNvCxnSpPr>
            <p:nvPr/>
          </p:nvCxnSpPr>
          <p:spPr>
            <a:xfrm>
              <a:off x="4700860" y="1515188"/>
              <a:ext cx="5678" cy="183177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 descr="filled-box10.pn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674021" y="3917474"/>
              <a:ext cx="1159531" cy="637702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747141" y="4018674"/>
              <a:ext cx="1095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  <a:latin typeface="FFF Tusj Bold"/>
                  <a:cs typeface="FFF Tusj Bold"/>
                </a:rPr>
                <a:t>Archive</a:t>
              </a:r>
              <a:endParaRPr lang="en-US" dirty="0">
                <a:solidFill>
                  <a:srgbClr val="FFFFFF"/>
                </a:solidFill>
                <a:latin typeface="FFF Tusj Bold"/>
                <a:cs typeface="FFF Tusj Bold"/>
              </a:endParaRP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817060" y="3917473"/>
              <a:ext cx="1119653" cy="637702"/>
              <a:chOff x="3794838" y="3642386"/>
              <a:chExt cx="1119653" cy="637702"/>
            </a:xfrm>
          </p:grpSpPr>
          <p:pic>
            <p:nvPicPr>
              <p:cNvPr id="47" name="Picture 4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794838" y="3642386"/>
                <a:ext cx="1119653" cy="637702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3993027" y="3776571"/>
                <a:ext cx="684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FFFF"/>
                    </a:solidFill>
                    <a:latin typeface="FFF Tusj Bold"/>
                    <a:cs typeface="FFF Tusj Bold"/>
                  </a:rPr>
                  <a:t>End</a:t>
                </a:r>
                <a:endParaRPr lang="en-US" dirty="0">
                  <a:solidFill>
                    <a:srgbClr val="FFFFFF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41" name="Elbow Connector 40"/>
            <p:cNvCxnSpPr>
              <a:stCxn id="26" idx="3"/>
              <a:endCxn id="25" idx="2"/>
            </p:cNvCxnSpPr>
            <p:nvPr/>
          </p:nvCxnSpPr>
          <p:spPr>
            <a:xfrm>
              <a:off x="5647433" y="1980237"/>
              <a:ext cx="376333" cy="463917"/>
            </a:xfrm>
            <a:prstGeom prst="bentConnector2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25" idx="3"/>
              <a:endCxn id="51" idx="2"/>
            </p:cNvCxnSpPr>
            <p:nvPr/>
          </p:nvCxnSpPr>
          <p:spPr>
            <a:xfrm rot="10800000" flipV="1">
              <a:off x="4370981" y="2741249"/>
              <a:ext cx="765461" cy="355346"/>
            </a:xfrm>
            <a:prstGeom prst="bentConnector2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25" idx="1"/>
              <a:endCxn id="23" idx="2"/>
            </p:cNvCxnSpPr>
            <p:nvPr/>
          </p:nvCxnSpPr>
          <p:spPr>
            <a:xfrm>
              <a:off x="6911091" y="2741249"/>
              <a:ext cx="330374" cy="364137"/>
            </a:xfrm>
            <a:prstGeom prst="bentConnector2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>
              <a:stCxn id="23" idx="0"/>
              <a:endCxn id="34" idx="3"/>
            </p:cNvCxnSpPr>
            <p:nvPr/>
          </p:nvCxnSpPr>
          <p:spPr>
            <a:xfrm rot="5400000">
              <a:off x="6811763" y="3773638"/>
              <a:ext cx="460252" cy="399152"/>
            </a:xfrm>
            <a:prstGeom prst="bentConnector2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2" idx="3"/>
              <a:endCxn id="47" idx="1"/>
            </p:cNvCxnSpPr>
            <p:nvPr/>
          </p:nvCxnSpPr>
          <p:spPr>
            <a:xfrm flipH="1" flipV="1">
              <a:off x="4936713" y="4236324"/>
              <a:ext cx="737308" cy="1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51" idx="0"/>
              <a:endCxn id="47" idx="2"/>
            </p:cNvCxnSpPr>
            <p:nvPr/>
          </p:nvCxnSpPr>
          <p:spPr>
            <a:xfrm>
              <a:off x="4370980" y="3690785"/>
              <a:ext cx="5906" cy="226688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/>
            <p:cNvCxnSpPr>
              <a:stCxn id="37" idx="1"/>
              <a:endCxn id="47" idx="3"/>
            </p:cNvCxnSpPr>
            <p:nvPr/>
          </p:nvCxnSpPr>
          <p:spPr>
            <a:xfrm rot="10800000" flipH="1" flipV="1">
              <a:off x="3714314" y="2011542"/>
              <a:ext cx="102746" cy="2224782"/>
            </a:xfrm>
            <a:prstGeom prst="bentConnector3">
              <a:avLst>
                <a:gd name="adj1" fmla="val -896735"/>
              </a:avLst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663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55064" y="1085169"/>
            <a:ext cx="22950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7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spring-batch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72" y="449751"/>
            <a:ext cx="4243999" cy="42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997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5912" y="3663601"/>
            <a:ext cx="3570208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HOW IS THIS DONE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VIA </a:t>
            </a: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STREAMING?</a:t>
            </a:r>
          </a:p>
        </p:txBody>
      </p:sp>
      <p:pic>
        <p:nvPicPr>
          <p:cNvPr id="4" name="Picture 3" descr="icon_23552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4" y="-121407"/>
            <a:ext cx="5143500" cy="5143500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89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58307" y="929668"/>
            <a:ext cx="326243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spc="600" dirty="0" smtClean="0">
                <a:latin typeface="Helvetica Neue Bold Condensed"/>
                <a:cs typeface="Helvetica Neue Bold Condensed"/>
              </a:rPr>
              <a:t>WE HAVE AN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ANNOUNCEMENT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18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77"/>
          <a:stretch/>
        </p:blipFill>
        <p:spPr>
          <a:xfrm>
            <a:off x="-240870" y="792204"/>
            <a:ext cx="5143500" cy="4450322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5195064" y="932005"/>
            <a:ext cx="3188918" cy="0"/>
          </a:xfrm>
          <a:prstGeom prst="line">
            <a:avLst/>
          </a:prstGeom>
          <a:ln w="539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195064" y="1864959"/>
            <a:ext cx="3188918" cy="0"/>
          </a:xfrm>
          <a:prstGeom prst="line">
            <a:avLst/>
          </a:prstGeom>
          <a:ln w="539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85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022" y="1320261"/>
            <a:ext cx="353353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NON-INTERACTIVE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PROCESSING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266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2"/>
          <a:stretch/>
        </p:blipFill>
        <p:spPr>
          <a:xfrm>
            <a:off x="371760" y="365240"/>
            <a:ext cx="5143500" cy="4413021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547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96051" y="1104499"/>
            <a:ext cx="3207378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SAME AS ETL</a:t>
            </a:r>
          </a:p>
          <a:p>
            <a:pPr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PROCESSING</a:t>
            </a:r>
            <a:endParaRPr lang="en-US" sz="45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33833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98"/>
          <a:stretch/>
        </p:blipFill>
        <p:spPr>
          <a:xfrm>
            <a:off x="-1080668" y="-332341"/>
            <a:ext cx="7092821" cy="5475841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7798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3776" y="1063568"/>
            <a:ext cx="41216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PORT SCANNER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6276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693" y="651101"/>
            <a:ext cx="5143500" cy="5143500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664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55064" y="1085169"/>
            <a:ext cx="22950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7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spring-batch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14" y="449751"/>
            <a:ext cx="4243999" cy="4243999"/>
          </a:xfrm>
          <a:prstGeom prst="rect">
            <a:avLst/>
          </a:prstGeom>
        </p:spPr>
      </p:pic>
      <p:pic>
        <p:nvPicPr>
          <p:cNvPr id="6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8213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5912" y="3663601"/>
            <a:ext cx="425279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STREAMING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DOESN’T</a:t>
            </a: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MAKE SENSE</a:t>
            </a:r>
          </a:p>
        </p:txBody>
      </p:sp>
      <p:pic>
        <p:nvPicPr>
          <p:cNvPr id="4" name="Picture 3" descr="icon_23552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4" y="-121407"/>
            <a:ext cx="5143500" cy="5143500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44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5912" y="3663601"/>
            <a:ext cx="364715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STREAMING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DOES MAKE SENSE</a:t>
            </a:r>
          </a:p>
        </p:txBody>
      </p:sp>
      <p:pic>
        <p:nvPicPr>
          <p:cNvPr id="4" name="Picture 3" descr="icon_23552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9059" y="-121407"/>
            <a:ext cx="5143500" cy="5143500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92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90022" y="1320261"/>
            <a:ext cx="3352200" cy="11126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WHERE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LATENCY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latin typeface="Helvetica Neue Bold Condensed"/>
                <a:cs typeface="Helvetica Neue Bold Condensed"/>
              </a:rPr>
              <a:t>IS A </a:t>
            </a:r>
            <a:r>
              <a:rPr lang="en-US" sz="44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PRIORITY</a:t>
            </a:r>
            <a:endParaRPr lang="en-US" sz="44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2666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02"/>
          <a:stretch/>
        </p:blipFill>
        <p:spPr>
          <a:xfrm>
            <a:off x="371760" y="365240"/>
            <a:ext cx="5143500" cy="4413021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8980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653654" y="764377"/>
            <a:ext cx="7836692" cy="3614747"/>
            <a:chOff x="675175" y="773657"/>
            <a:chExt cx="7836692" cy="3614747"/>
          </a:xfrm>
        </p:grpSpPr>
        <p:sp>
          <p:nvSpPr>
            <p:cNvPr id="2" name="TextBox 1"/>
            <p:cNvSpPr txBox="1"/>
            <p:nvPr/>
          </p:nvSpPr>
          <p:spPr>
            <a:xfrm>
              <a:off x="4812245" y="773657"/>
              <a:ext cx="3699622" cy="1223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DATA LOSS</a:t>
              </a:r>
            </a:p>
            <a:p>
              <a:pPr>
                <a:lnSpc>
                  <a:spcPct val="80000"/>
                </a:lnSpc>
              </a:pPr>
              <a:r>
                <a:rPr lang="en-US" sz="4500" dirty="0" smtClean="0">
                  <a:latin typeface="Helvetica Neue Bold Condensed"/>
                  <a:cs typeface="Helvetica Neue Bold Condensed"/>
                </a:rPr>
                <a:t>IS ACCEPTABLE</a:t>
              </a:r>
              <a:endParaRPr lang="en-US" sz="4500" dirty="0"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5347_cc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108"/>
            <a:stretch/>
          </p:blipFill>
          <p:spPr>
            <a:xfrm>
              <a:off x="675175" y="779714"/>
              <a:ext cx="4153076" cy="36086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07359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0389" y="340103"/>
            <a:ext cx="336818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UNBOUNDED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DATASET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759263" y="1203930"/>
            <a:ext cx="8187770" cy="4267381"/>
            <a:chOff x="-1468516" y="0"/>
            <a:chExt cx="8187770" cy="4267381"/>
          </a:xfrm>
        </p:grpSpPr>
        <p:pic>
          <p:nvPicPr>
            <p:cNvPr id="3" name="Picture 2" descr="noun_36291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97"/>
            <a:stretch/>
          </p:blipFill>
          <p:spPr>
            <a:xfrm>
              <a:off x="1575754" y="0"/>
              <a:ext cx="5143500" cy="4228140"/>
            </a:xfrm>
            <a:prstGeom prst="rect">
              <a:avLst/>
            </a:prstGeom>
          </p:spPr>
        </p:pic>
        <p:pic>
          <p:nvPicPr>
            <p:cNvPr id="4" name="Picture 3" descr="noun_36291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339" b="17797"/>
            <a:stretch/>
          </p:blipFill>
          <p:spPr>
            <a:xfrm>
              <a:off x="91135" y="0"/>
              <a:ext cx="1937082" cy="4228140"/>
            </a:xfrm>
            <a:prstGeom prst="rect">
              <a:avLst/>
            </a:prstGeom>
          </p:spPr>
        </p:pic>
        <p:pic>
          <p:nvPicPr>
            <p:cNvPr id="5" name="Picture 4" descr="noun_36291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339" b="17797"/>
            <a:stretch/>
          </p:blipFill>
          <p:spPr>
            <a:xfrm>
              <a:off x="-1468516" y="39241"/>
              <a:ext cx="1937082" cy="4228140"/>
            </a:xfrm>
            <a:prstGeom prst="rect">
              <a:avLst/>
            </a:prstGeom>
          </p:spPr>
        </p:pic>
      </p:grpSp>
      <p:pic>
        <p:nvPicPr>
          <p:cNvPr id="7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6291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5912" y="3663601"/>
            <a:ext cx="403074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BUT </a:t>
            </a: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DOES NOT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 OTHER USE CASES</a:t>
            </a:r>
          </a:p>
        </p:txBody>
      </p:sp>
      <p:pic>
        <p:nvPicPr>
          <p:cNvPr id="4" name="Picture 3" descr="icon_23552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4" y="-121407"/>
            <a:ext cx="5143500" cy="5143500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3422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5700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13"/>
          <a:stretch/>
        </p:blipFill>
        <p:spPr>
          <a:xfrm>
            <a:off x="-2293674" y="-1593604"/>
            <a:ext cx="9736110" cy="7894738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51278" y="1083456"/>
            <a:ext cx="3008734" cy="1541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rPr>
              <a:t>WE HAVE A </a:t>
            </a:r>
          </a:p>
          <a:p>
            <a:pPr>
              <a:lnSpc>
                <a:spcPct val="80000"/>
              </a:lnSpc>
            </a:pPr>
            <a:r>
              <a:rPr lang="en-US" sz="6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4273508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39653" y="465719"/>
            <a:ext cx="7775326" cy="4212063"/>
            <a:chOff x="474574" y="465719"/>
            <a:chExt cx="7775326" cy="4212063"/>
          </a:xfrm>
        </p:grpSpPr>
        <p:sp>
          <p:nvSpPr>
            <p:cNvPr id="2" name="TextBox 1"/>
            <p:cNvSpPr txBox="1"/>
            <p:nvPr/>
          </p:nvSpPr>
          <p:spPr>
            <a:xfrm>
              <a:off x="5115709" y="788860"/>
              <a:ext cx="3134191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5">
                      <a:lumMod val="40000"/>
                      <a:lumOff val="60000"/>
                    </a:schemeClr>
                  </a:solidFill>
                  <a:latin typeface="Helvetica Neue Bold Condensed"/>
                  <a:cs typeface="Helvetica Neue Bold Condensed"/>
                </a:rPr>
                <a:t>HIGHLY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COMPLEX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4" name="Picture 3" descr="noun_20993_cc.png"/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09"/>
            <a:stretch/>
          </p:blipFill>
          <p:spPr>
            <a:xfrm>
              <a:off x="474574" y="465719"/>
              <a:ext cx="5143500" cy="4212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68853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6117" y="785118"/>
            <a:ext cx="3804087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0C2C2"/>
                </a:solidFill>
                <a:latin typeface="Helvetica Neue Bold Condensed"/>
                <a:cs typeface="Helvetica Neue Bold Condensed"/>
              </a:rPr>
              <a:t>ERROR HANDLING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NOT AS ROBUST</a:t>
            </a:r>
            <a:endParaRPr lang="en-US" sz="4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14055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9"/>
          <a:stretch/>
        </p:blipFill>
        <p:spPr>
          <a:xfrm rot="20699129">
            <a:off x="20943" y="401412"/>
            <a:ext cx="5143500" cy="43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287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6117" y="785118"/>
            <a:ext cx="4079541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F0C2C2"/>
                </a:solidFill>
                <a:latin typeface="Helvetica Neue Bold Condensed"/>
                <a:cs typeface="Helvetica Neue Bold Condensed"/>
              </a:rPr>
              <a:t>DATA GUARANTEES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NOT AS ROBUST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noun_65694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217"/>
          <a:stretch/>
        </p:blipFill>
        <p:spPr>
          <a:xfrm>
            <a:off x="133214" y="391341"/>
            <a:ext cx="5143500" cy="436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297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626752" y="571809"/>
            <a:ext cx="7890496" cy="3999882"/>
            <a:chOff x="747473" y="571809"/>
            <a:chExt cx="7890496" cy="3999882"/>
          </a:xfrm>
        </p:grpSpPr>
        <p:sp>
          <p:nvSpPr>
            <p:cNvPr id="4" name="TextBox 3"/>
            <p:cNvSpPr txBox="1"/>
            <p:nvPr/>
          </p:nvSpPr>
          <p:spPr>
            <a:xfrm>
              <a:off x="4795929" y="1697993"/>
              <a:ext cx="3842040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WHERE BATCH 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IS BETTER</a:t>
              </a:r>
              <a:endPara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spring-batch.png"/>
            <p:cNvPicPr>
              <a:picLocks noChangeAspect="1"/>
            </p:cNvPicPr>
            <p:nvPr/>
          </p:nvPicPr>
          <p:blipFill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473" y="571809"/>
              <a:ext cx="3999882" cy="39998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1309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60988" y="1897207"/>
            <a:ext cx="2451931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FINITE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DATASET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 descr="noun_96374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354"/>
          <a:stretch/>
        </p:blipFill>
        <p:spPr>
          <a:xfrm>
            <a:off x="517582" y="497920"/>
            <a:ext cx="4842771" cy="41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5838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3935" y="745870"/>
            <a:ext cx="4256515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ROBUST</a:t>
            </a:r>
            <a:r>
              <a:rPr lang="en-US" sz="4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4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ERROR</a:t>
            </a:r>
            <a:r>
              <a:rPr lang="en-US" sz="45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5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HANDLING</a:t>
            </a:r>
            <a:endParaRPr lang="en-US" sz="45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14055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09"/>
          <a:stretch/>
        </p:blipFill>
        <p:spPr>
          <a:xfrm rot="20699129">
            <a:off x="20943" y="401412"/>
            <a:ext cx="5143500" cy="43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39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06117" y="785118"/>
            <a:ext cx="4079541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GUARANTEES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BATTLE TESTED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con_38901.png"/>
          <p:cNvPicPr>
            <a:picLocks noChangeAspect="1"/>
          </p:cNvPicPr>
          <p:nvPr/>
        </p:nvPicPr>
        <p:blipFill>
          <a:blip r:embed="rId4" cstate="print">
            <a:alphaModFix amt="5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39" y="1126413"/>
            <a:ext cx="4211862" cy="421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53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85429" y="181263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BATCH LOGO SLIDE?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805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425238" y="386901"/>
            <a:ext cx="8893232" cy="4369699"/>
            <a:chOff x="-582428" y="577298"/>
            <a:chExt cx="8893232" cy="4369699"/>
          </a:xfrm>
        </p:grpSpPr>
        <p:sp>
          <p:nvSpPr>
            <p:cNvPr id="4" name="TextBox 3"/>
            <p:cNvSpPr txBox="1"/>
            <p:nvPr/>
          </p:nvSpPr>
          <p:spPr>
            <a:xfrm>
              <a:off x="4018020" y="2087604"/>
              <a:ext cx="4292784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RESOURCES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ARE A CONCERN</a:t>
              </a:r>
              <a:endParaRPr lang="en-US" sz="5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7" name="Picture 6" descr="noun_60216_cc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044"/>
            <a:stretch/>
          </p:blipFill>
          <p:spPr>
            <a:xfrm>
              <a:off x="-582428" y="577298"/>
              <a:ext cx="5143500" cy="43696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862011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83569" y="880887"/>
            <a:ext cx="40446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NOT </a:t>
            </a: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EITHER OR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15734" y="306321"/>
            <a:ext cx="2952101" cy="4600103"/>
            <a:chOff x="1106466" y="306321"/>
            <a:chExt cx="2952101" cy="4600103"/>
          </a:xfrm>
        </p:grpSpPr>
        <p:pic>
          <p:nvPicPr>
            <p:cNvPr id="3" name="Picture 2" descr="noun_78961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422"/>
            <a:stretch/>
          </p:blipFill>
          <p:spPr>
            <a:xfrm>
              <a:off x="1117599" y="306321"/>
              <a:ext cx="2925413" cy="2386506"/>
            </a:xfrm>
            <a:prstGeom prst="rect">
              <a:avLst/>
            </a:prstGeom>
          </p:spPr>
        </p:pic>
        <p:pic>
          <p:nvPicPr>
            <p:cNvPr id="6" name="Picture 5" descr="SQUARE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63"/>
            <a:stretch/>
          </p:blipFill>
          <p:spPr>
            <a:xfrm>
              <a:off x="1106466" y="2407857"/>
              <a:ext cx="2952101" cy="2498567"/>
            </a:xfrm>
            <a:prstGeom prst="rect">
              <a:avLst/>
            </a:prstGeom>
          </p:spPr>
        </p:pic>
      </p:grpSp>
      <p:pic>
        <p:nvPicPr>
          <p:cNvPr id="8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171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5700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13"/>
          <a:stretch/>
        </p:blipFill>
        <p:spPr>
          <a:xfrm>
            <a:off x="-2293674" y="-1593604"/>
            <a:ext cx="9736110" cy="7894738"/>
          </a:xfrm>
          <a:prstGeom prst="rect">
            <a:avLst/>
          </a:prstGeom>
        </p:spPr>
      </p:pic>
      <p:pic>
        <p:nvPicPr>
          <p:cNvPr id="4" name="Picture 3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327939" y="1222078"/>
            <a:ext cx="4269430" cy="9971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OBJECTIVIUS SHINIUM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SYNDROMUS</a:t>
            </a:r>
            <a:endParaRPr lang="en-US" sz="36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20033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59189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3"/>
          <a:stretch/>
        </p:blipFill>
        <p:spPr>
          <a:xfrm>
            <a:off x="-236363" y="347212"/>
            <a:ext cx="5353174" cy="44590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22071" y="687486"/>
            <a:ext cx="542404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COMBINING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THE TWO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PROVIDES</a:t>
            </a: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THE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MOST POWER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619350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3863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138"/>
          <a:stretch/>
        </p:blipFill>
        <p:spPr>
          <a:xfrm rot="20892739">
            <a:off x="-10157" y="273970"/>
            <a:ext cx="5848133" cy="502133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41063" y="868819"/>
            <a:ext cx="41318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E.T.L.v2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818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9" name="Picture 38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/>
          <p:cNvGrpSpPr/>
          <p:nvPr/>
        </p:nvGrpSpPr>
        <p:grpSpPr>
          <a:xfrm>
            <a:off x="1755608" y="2239227"/>
            <a:ext cx="5632785" cy="665046"/>
            <a:chOff x="1162845" y="2239227"/>
            <a:chExt cx="5632785" cy="665046"/>
          </a:xfrm>
        </p:grpSpPr>
        <p:grpSp>
          <p:nvGrpSpPr>
            <p:cNvPr id="11" name="Group 10"/>
            <p:cNvGrpSpPr/>
            <p:nvPr/>
          </p:nvGrpSpPr>
          <p:grpSpPr>
            <a:xfrm>
              <a:off x="5761683" y="2258573"/>
              <a:ext cx="1033947" cy="626354"/>
              <a:chOff x="3294510" y="2583712"/>
              <a:chExt cx="1033947" cy="626354"/>
            </a:xfrm>
          </p:grpSpPr>
          <p:pic>
            <p:nvPicPr>
              <p:cNvPr id="37" name="Picture 36" descr="filled-box10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94510" y="2583712"/>
                <a:ext cx="1033947" cy="626354"/>
              </a:xfrm>
              <a:prstGeom prst="rect">
                <a:avLst/>
              </a:prstGeom>
            </p:spPr>
          </p:pic>
          <p:sp>
            <p:nvSpPr>
              <p:cNvPr id="26" name="TextBox 25"/>
              <p:cNvSpPr txBox="1"/>
              <p:nvPr/>
            </p:nvSpPr>
            <p:spPr>
              <a:xfrm>
                <a:off x="3422460" y="2665528"/>
                <a:ext cx="8152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mail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827683" y="2239227"/>
              <a:ext cx="1043091" cy="665046"/>
              <a:chOff x="774836" y="2562419"/>
              <a:chExt cx="1304038" cy="944253"/>
            </a:xfrm>
          </p:grpSpPr>
          <p:pic>
            <p:nvPicPr>
              <p:cNvPr id="35" name="Picture 34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836" y="2562419"/>
                <a:ext cx="1304038" cy="944253"/>
              </a:xfrm>
              <a:prstGeom prst="rect">
                <a:avLst/>
              </a:prstGeom>
            </p:spPr>
          </p:pic>
          <p:sp>
            <p:nvSpPr>
              <p:cNvPr id="29" name="TextBox 28"/>
              <p:cNvSpPr txBox="1"/>
              <p:nvPr/>
            </p:nvSpPr>
            <p:spPr>
              <a:xfrm>
                <a:off x="957342" y="2727085"/>
                <a:ext cx="934977" cy="568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http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374255" y="2245832"/>
              <a:ext cx="1883947" cy="651836"/>
              <a:chOff x="1831849" y="3489061"/>
              <a:chExt cx="1975274" cy="944253"/>
            </a:xfrm>
          </p:grpSpPr>
          <p:pic>
            <p:nvPicPr>
              <p:cNvPr id="21" name="Picture 20" descr="filled-box9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1831849" y="3489061"/>
                <a:ext cx="1975274" cy="94425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1978598" y="3623605"/>
                <a:ext cx="1733407" cy="579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mysql2hdfs</a:t>
                </a:r>
                <a:endParaRPr lang="en-US" sz="20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5" name="Straight Arrow Connector 4"/>
            <p:cNvCxnSpPr>
              <a:endCxn id="35" idx="1"/>
            </p:cNvCxnSpPr>
            <p:nvPr/>
          </p:nvCxnSpPr>
          <p:spPr>
            <a:xfrm flipV="1">
              <a:off x="1162845" y="2571750"/>
              <a:ext cx="664838" cy="9277"/>
            </a:xfrm>
            <a:prstGeom prst="straightConnector1">
              <a:avLst/>
            </a:prstGeom>
            <a:ln>
              <a:solidFill>
                <a:srgbClr val="C6D9F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35" idx="3"/>
              <a:endCxn id="21" idx="3"/>
            </p:cNvCxnSpPr>
            <p:nvPr/>
          </p:nvCxnSpPr>
          <p:spPr>
            <a:xfrm>
              <a:off x="2870774" y="2571750"/>
              <a:ext cx="503481" cy="0"/>
            </a:xfrm>
            <a:prstGeom prst="straightConnector1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1" idx="1"/>
              <a:endCxn id="37" idx="1"/>
            </p:cNvCxnSpPr>
            <p:nvPr/>
          </p:nvCxnSpPr>
          <p:spPr>
            <a:xfrm>
              <a:off x="5258202" y="2571750"/>
              <a:ext cx="503481" cy="0"/>
            </a:xfrm>
            <a:prstGeom prst="straightConnector1">
              <a:avLst/>
            </a:prstGeom>
            <a:ln>
              <a:solidFill>
                <a:srgbClr val="B0CDE3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>
            <a:off x="2113635" y="626703"/>
            <a:ext cx="4916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FFF Tusj Bold"/>
                <a:cs typeface="FFF Tusj Bold"/>
              </a:rPr>
              <a:t>Database to HDFS v2</a:t>
            </a:r>
            <a:endParaRPr lang="en-US" sz="3600" dirty="0">
              <a:solidFill>
                <a:schemeClr val="bg1"/>
              </a:solidFill>
              <a:latin typeface="FFF Tusj Bold"/>
              <a:cs typeface="FFF Tusj Bold"/>
            </a:endParaRPr>
          </a:p>
        </p:txBody>
      </p:sp>
    </p:spTree>
    <p:extLst>
      <p:ext uri="{BB962C8B-B14F-4D97-AF65-F5344CB8AC3E}">
        <p14:creationId xmlns:p14="http://schemas.microsoft.com/office/powerpoint/2010/main" val="69202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63102" y="3030435"/>
            <a:ext cx="22950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7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spring-xd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21" y="440185"/>
            <a:ext cx="4263131" cy="426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1834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53454" y="770666"/>
            <a:ext cx="444224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CONSISTENT 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PROGRAMMING</a:t>
            </a: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  <a:endParaRPr lang="en-US" sz="3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noun_38516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14746"/>
          <a:stretch/>
        </p:blipFill>
        <p:spPr>
          <a:xfrm>
            <a:off x="325651" y="390749"/>
            <a:ext cx="5143500" cy="43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109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-22282" y="389870"/>
            <a:ext cx="8590654" cy="4500214"/>
            <a:chOff x="0" y="389870"/>
            <a:chExt cx="8590654" cy="4500214"/>
          </a:xfrm>
        </p:grpSpPr>
        <p:sp>
          <p:nvSpPr>
            <p:cNvPr id="2" name="TextBox 1"/>
            <p:cNvSpPr txBox="1"/>
            <p:nvPr/>
          </p:nvSpPr>
          <p:spPr>
            <a:xfrm>
              <a:off x="4320300" y="559022"/>
              <a:ext cx="4270354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SHARE CODE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BETWEEN</a:t>
              </a:r>
              <a:r>
                <a:rPr lang="en-US" sz="36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PARADIGMS</a:t>
              </a:r>
              <a:endPara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6605_cc.png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07"/>
            <a:stretch/>
          </p:blipFill>
          <p:spPr>
            <a:xfrm>
              <a:off x="0" y="389870"/>
              <a:ext cx="5143500" cy="45002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84788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26237"/>
          <a:stretch/>
        </p:blipFill>
        <p:spPr>
          <a:xfrm>
            <a:off x="0" y="-1"/>
            <a:ext cx="9144000" cy="515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4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234" y="1683873"/>
            <a:ext cx="4788782" cy="2992989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5029" y="907071"/>
            <a:ext cx="5587600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HAS LASTED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BECAUSE IT </a:t>
            </a: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MAKSE SENSE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054670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40461" y="650905"/>
            <a:ext cx="8063079" cy="3841690"/>
            <a:chOff x="286570" y="677585"/>
            <a:chExt cx="8063079" cy="3841690"/>
          </a:xfrm>
        </p:grpSpPr>
        <p:pic>
          <p:nvPicPr>
            <p:cNvPr id="5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2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7959" y="677585"/>
              <a:ext cx="3841690" cy="3841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86570" y="3168405"/>
              <a:ext cx="6160661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XD/DATA FLOW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BEST OF BOTH WORLDS</a:t>
              </a:r>
            </a:p>
          </p:txBody>
        </p:sp>
      </p:grpSp>
      <p:pic>
        <p:nvPicPr>
          <p:cNvPr id="7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498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344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08DF2"/>
            </a:gs>
            <a:gs pos="100000">
              <a:srgbClr val="12508A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75912" y="3663601"/>
            <a:ext cx="417664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ENTERPRISE GRADE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STREAM PROCESSING</a:t>
            </a:r>
          </a:p>
        </p:txBody>
      </p:sp>
      <p:pic>
        <p:nvPicPr>
          <p:cNvPr id="4" name="Picture 3" descr="icon_23552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94" y="-121407"/>
            <a:ext cx="5143500" cy="5143500"/>
          </a:xfrm>
          <a:prstGeom prst="rect">
            <a:avLst/>
          </a:prstGeom>
        </p:spPr>
      </p:pic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97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9844" y="2188188"/>
            <a:ext cx="243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Shiny Object </a:t>
            </a:r>
            <a:r>
              <a:rPr lang="en-US" dirty="0" err="1" smtClean="0"/>
              <a:t>Syndrom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1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47726" y="1615055"/>
            <a:ext cx="312902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rgbClr val="E2D4C2"/>
                </a:solidFill>
                <a:latin typeface="Helvetica Neue Bold Condensed"/>
                <a:cs typeface="Helvetica Neue Bold Condensed"/>
              </a:rPr>
              <a:t>SHINY OBJECT</a:t>
            </a:r>
          </a:p>
          <a:p>
            <a:pPr algn="ctr">
              <a:lnSpc>
                <a:spcPct val="80000"/>
              </a:lnSpc>
            </a:pPr>
            <a:r>
              <a:rPr lang="en-US" sz="4000" dirty="0" smtClean="0">
                <a:solidFill>
                  <a:srgbClr val="E2D4C2"/>
                </a:solidFill>
                <a:latin typeface="Helvetica Neue Bold Condensed"/>
                <a:cs typeface="Helvetica Neue Bold Condensed"/>
              </a:rPr>
              <a:t>SYNDROME</a:t>
            </a:r>
            <a:endParaRPr lang="en-US" sz="4000" dirty="0">
              <a:solidFill>
                <a:srgbClr val="E2D4C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2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2883" y="3163184"/>
            <a:ext cx="3948879" cy="1317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BEST BATCH OPTION</a:t>
            </a:r>
          </a:p>
          <a:p>
            <a:pPr>
              <a:lnSpc>
                <a:spcPct val="80000"/>
              </a:lnSpc>
            </a:pPr>
            <a:r>
              <a:rPr lang="en-US" sz="61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ON THE JVM</a:t>
            </a:r>
            <a:endParaRPr lang="en-US" sz="61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spring-batch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667" y="383782"/>
            <a:ext cx="4243999" cy="42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702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6" descr="C:\Users\sdunn\Documents\Pivotal Open Source\events\SpringOne2GX 2015\presentation\assets\SpringOne-BrandLogoDk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552950"/>
            <a:ext cx="1876425" cy="4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1184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0"/>
            <a:ext cx="9144000" cy="2800350"/>
          </a:xfrm>
          <a:prstGeom prst="rect">
            <a:avLst/>
          </a:prstGeom>
          <a:solidFill>
            <a:srgbClr val="9CD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0" y="-4189"/>
            <a:ext cx="9144000" cy="2371726"/>
          </a:xfrm>
          <a:prstGeom prst="rect">
            <a:avLst/>
          </a:prstGeom>
          <a:solidFill>
            <a:srgbClr val="0C30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CA7D8A6-1136-4C38-ADB5-83A54ED516A9}" type="slidenum">
              <a:rPr lang="en-US" smtClean="0"/>
              <a:t>92</a:t>
            </a:fld>
            <a:endParaRPr lang="en-US" dirty="0"/>
          </a:p>
        </p:txBody>
      </p:sp>
      <p:sp>
        <p:nvSpPr>
          <p:cNvPr id="6" name="Shape 62"/>
          <p:cNvSpPr/>
          <p:nvPr/>
        </p:nvSpPr>
        <p:spPr>
          <a:xfrm>
            <a:off x="350838" y="3199816"/>
            <a:ext cx="8453437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/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333333"/>
                </a:solidFill>
              </a:rPr>
              <a:t>Check out Spring Cloud Data Flow on </a:t>
            </a:r>
            <a:r>
              <a:rPr lang="en-US" dirty="0" smtClean="0">
                <a:solidFill>
                  <a:srgbClr val="333333"/>
                </a:solidFill>
                <a:hlinkClick r:id="rId2"/>
              </a:rPr>
              <a:t>https://</a:t>
            </a:r>
            <a:r>
              <a:rPr lang="en-US" dirty="0" err="1" smtClean="0">
                <a:solidFill>
                  <a:srgbClr val="333333"/>
                </a:solidFill>
                <a:hlinkClick r:id="rId2"/>
              </a:rPr>
              <a:t>spring.io</a:t>
            </a:r>
            <a:endParaRPr lang="en-US" dirty="0" smtClean="0">
              <a:solidFill>
                <a:srgbClr val="333333"/>
              </a:solidFill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endParaRPr lang="en-US" dirty="0" smtClean="0">
              <a:solidFill>
                <a:srgbClr val="333333"/>
              </a:solidFill>
            </a:endParaRP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333333"/>
                </a:solidFill>
              </a:rPr>
              <a:t>Apache Spark for Big Data Processing – Salon N-P Up next!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333333"/>
                </a:solidFill>
              </a:rPr>
              <a:t>High Performance Stream Processing – Salon N-P 8:30AM Tomorrow</a:t>
            </a:r>
          </a:p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333333"/>
                </a:solidFill>
              </a:rPr>
              <a:t>Spring Integration Extensions Ecosystem – Here!  12:45 Tomorrow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347472" y="1447801"/>
            <a:ext cx="8458200" cy="51434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Learn More. Stay Connected.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9" name="Picture 5" descr="C:\Users\sdunn\Documents\Pivotal Open Source\events\SpringOne2GX 2015\presentation\assets\SpringOne2015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31" y="228601"/>
            <a:ext cx="2776537" cy="100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2974349" y="2417117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C3064"/>
                </a:solidFill>
              </a:rPr>
              <a:t>@</a:t>
            </a:r>
            <a:r>
              <a:rPr lang="en-US" sz="1400" dirty="0" err="1" smtClean="0">
                <a:solidFill>
                  <a:srgbClr val="0C3064"/>
                </a:solidFill>
              </a:rPr>
              <a:t>springcentral</a:t>
            </a:r>
            <a:endParaRPr lang="en-US" sz="1400" dirty="0">
              <a:solidFill>
                <a:srgbClr val="0C3064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359446" y="2417117"/>
            <a:ext cx="136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C3064"/>
                </a:solidFill>
              </a:rPr>
              <a:t>Spring.io/video</a:t>
            </a:r>
            <a:endParaRPr lang="en-US" sz="1400" dirty="0">
              <a:solidFill>
                <a:srgbClr val="0C3064"/>
              </a:solidFill>
            </a:endParaRPr>
          </a:p>
        </p:txBody>
      </p:sp>
      <p:pic>
        <p:nvPicPr>
          <p:cNvPr id="12" name="Picture 25" descr="C:\Users\sdunn\Documents\Pivotal Open Source\events\SpringOne2GX 2015\presentation\assets\icons\twitter-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150" y="2445222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0" descr="C:\Users\sdunn\Documents\Pivotal Open Source\events\SpringOne2GX 2015\presentation\assets\icons\youtube-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720" y="2445222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506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pringOne2015-1">
  <a:themeElements>
    <a:clrScheme name="S2GX - 2015">
      <a:dk1>
        <a:srgbClr val="535353"/>
      </a:dk1>
      <a:lt1>
        <a:sysClr val="window" lastClr="FFFFFF"/>
      </a:lt1>
      <a:dk2>
        <a:srgbClr val="0C3064"/>
      </a:dk2>
      <a:lt2>
        <a:srgbClr val="9CD179"/>
      </a:lt2>
      <a:accent1>
        <a:srgbClr val="292929"/>
      </a:accent1>
      <a:accent2>
        <a:srgbClr val="0C3064"/>
      </a:accent2>
      <a:accent3>
        <a:srgbClr val="9CD179"/>
      </a:accent3>
      <a:accent4>
        <a:srgbClr val="535353"/>
      </a:accent4>
      <a:accent5>
        <a:srgbClr val="2661A8"/>
      </a:accent5>
      <a:accent6>
        <a:srgbClr val="950000"/>
      </a:accent6>
      <a:hlink>
        <a:srgbClr val="72A3D3"/>
      </a:hlink>
      <a:folHlink>
        <a:srgbClr val="3F81B3"/>
      </a:folHlink>
    </a:clrScheme>
    <a:fontScheme name="Custom 1">
      <a:majorFont>
        <a:latin typeface="Domine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C3064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pringOne2015-Blanks">
  <a:themeElements>
    <a:clrScheme name="S2GX - 2015">
      <a:dk1>
        <a:srgbClr val="333333"/>
      </a:dk1>
      <a:lt1>
        <a:sysClr val="window" lastClr="FFFFFF"/>
      </a:lt1>
      <a:dk2>
        <a:srgbClr val="6DB33F"/>
      </a:dk2>
      <a:lt2>
        <a:srgbClr val="EEEEEE"/>
      </a:lt2>
      <a:accent1>
        <a:srgbClr val="40AD64"/>
      </a:accent1>
      <a:accent2>
        <a:srgbClr val="4DACA9"/>
      </a:accent2>
      <a:accent3>
        <a:srgbClr val="3F81B3"/>
      </a:accent3>
      <a:accent4>
        <a:srgbClr val="7D4E80"/>
      </a:accent4>
      <a:accent5>
        <a:srgbClr val="DA6666"/>
      </a:accent5>
      <a:accent6>
        <a:srgbClr val="E2A12F"/>
      </a:accent6>
      <a:hlink>
        <a:srgbClr val="3F81B3"/>
      </a:hlink>
      <a:folHlink>
        <a:srgbClr val="3F81B3"/>
      </a:folHlink>
    </a:clrScheme>
    <a:fontScheme name="Custom 1">
      <a:majorFont>
        <a:latin typeface="Proxima Nova Rg"/>
        <a:ea typeface=""/>
        <a:cs typeface=""/>
      </a:majorFont>
      <a:minorFont>
        <a:latin typeface="Proxima Nova R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5734</TotalTime>
  <Words>694</Words>
  <Application>Microsoft Macintosh PowerPoint</Application>
  <PresentationFormat>On-screen Show (16:9)</PresentationFormat>
  <Paragraphs>268</Paragraphs>
  <Slides>92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94" baseType="lpstr">
      <vt:lpstr>SpringOne2015-1</vt:lpstr>
      <vt:lpstr>SpringOne2015-Blanks</vt:lpstr>
      <vt:lpstr>Who Needs Batch?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Stay Connected.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sdunn</dc:creator>
  <cp:lastModifiedBy>Michael Minella</cp:lastModifiedBy>
  <cp:revision>368</cp:revision>
  <dcterms:created xsi:type="dcterms:W3CDTF">2013-07-31T23:25:28Z</dcterms:created>
  <dcterms:modified xsi:type="dcterms:W3CDTF">2015-09-16T18:17:10Z</dcterms:modified>
</cp:coreProperties>
</file>